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88" r:id="rId1"/>
  </p:sldMasterIdLst>
  <p:notesMasterIdLst>
    <p:notesMasterId r:id="rId9"/>
  </p:notesMasterIdLst>
  <p:sldIdLst>
    <p:sldId id="312" r:id="rId2"/>
    <p:sldId id="316" r:id="rId3"/>
    <p:sldId id="355" r:id="rId4"/>
    <p:sldId id="356" r:id="rId5"/>
    <p:sldId id="347" r:id="rId6"/>
    <p:sldId id="357" r:id="rId7"/>
    <p:sldId id="345" r:id="rId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6699"/>
    <a:srgbClr val="B2B2B2"/>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397" autoAdjust="0"/>
    <p:restoredTop sz="91557" autoAdjust="0"/>
  </p:normalViewPr>
  <p:slideViewPr>
    <p:cSldViewPr>
      <p:cViewPr varScale="1">
        <p:scale>
          <a:sx n="69" d="100"/>
          <a:sy n="69" d="100"/>
        </p:scale>
        <p:origin x="-1290" y="-77"/>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34" tIns="46567" rIns="93134" bIns="46567"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34" tIns="46567" rIns="93134" bIns="46567" rtlCol="0"/>
          <a:lstStyle>
            <a:lvl1pPr algn="r">
              <a:defRPr sz="1200"/>
            </a:lvl1pPr>
          </a:lstStyle>
          <a:p>
            <a:fld id="{AE89AC0F-0288-4464-8050-94DAAE6B59B0}" type="datetimeFigureOut">
              <a:rPr lang="en-US" smtClean="0"/>
              <a:pPr/>
              <a:t>4/12/2019</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34" tIns="46567" rIns="93134" bIns="46567"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34" tIns="46567" rIns="93134" bIns="4656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8"/>
            <a:ext cx="3037840" cy="464820"/>
          </a:xfrm>
          <a:prstGeom prst="rect">
            <a:avLst/>
          </a:prstGeom>
        </p:spPr>
        <p:txBody>
          <a:bodyPr vert="horz" lIns="93134" tIns="46567" rIns="93134" bIns="46567"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8"/>
            <a:ext cx="3037840" cy="464820"/>
          </a:xfrm>
          <a:prstGeom prst="rect">
            <a:avLst/>
          </a:prstGeom>
        </p:spPr>
        <p:txBody>
          <a:bodyPr vert="horz" lIns="93134" tIns="46567" rIns="93134" bIns="46567" rtlCol="0" anchor="b"/>
          <a:lstStyle>
            <a:lvl1pPr algn="r">
              <a:defRPr sz="1200"/>
            </a:lvl1pPr>
          </a:lstStyle>
          <a:p>
            <a:fld id="{68108774-3445-47A6-907D-D37C860EA88C}" type="slidenum">
              <a:rPr lang="en-US" smtClean="0"/>
              <a:pPr/>
              <a:t>‹#›</a:t>
            </a:fld>
            <a:endParaRPr lang="en-US"/>
          </a:p>
        </p:txBody>
      </p:sp>
    </p:spTree>
    <p:extLst>
      <p:ext uri="{BB962C8B-B14F-4D97-AF65-F5344CB8AC3E}">
        <p14:creationId xmlns:p14="http://schemas.microsoft.com/office/powerpoint/2010/main" xmlns="" val="3105348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108774-3445-47A6-907D-D37C860EA88C}" type="slidenum">
              <a:rPr lang="en-US" smtClean="0"/>
              <a:pPr/>
              <a:t>1</a:t>
            </a:fld>
            <a:endParaRPr lang="en-US"/>
          </a:p>
        </p:txBody>
      </p:sp>
    </p:spTree>
    <p:extLst>
      <p:ext uri="{BB962C8B-B14F-4D97-AF65-F5344CB8AC3E}">
        <p14:creationId xmlns:p14="http://schemas.microsoft.com/office/powerpoint/2010/main" xmlns="" val="25674753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Wingdings" pitchFamily="2" charset="2"/>
              <a:buChar char="§"/>
            </a:pPr>
            <a:endParaRPr lang="en-US" b="0" baseline="0" smtClean="0"/>
          </a:p>
        </p:txBody>
      </p:sp>
      <p:sp>
        <p:nvSpPr>
          <p:cNvPr id="4" name="Slide Number Placeholder 3"/>
          <p:cNvSpPr>
            <a:spLocks noGrp="1"/>
          </p:cNvSpPr>
          <p:nvPr>
            <p:ph type="sldNum" sz="quarter" idx="10"/>
          </p:nvPr>
        </p:nvSpPr>
        <p:spPr/>
        <p:txBody>
          <a:bodyPr/>
          <a:lstStyle/>
          <a:p>
            <a:fld id="{68108774-3445-47A6-907D-D37C860EA88C}" type="slidenum">
              <a:rPr lang="en-US" smtClean="0"/>
              <a:pPr/>
              <a:t>2</a:t>
            </a:fld>
            <a:endParaRPr lang="en-US"/>
          </a:p>
        </p:txBody>
      </p:sp>
    </p:spTree>
    <p:extLst>
      <p:ext uri="{BB962C8B-B14F-4D97-AF65-F5344CB8AC3E}">
        <p14:creationId xmlns:p14="http://schemas.microsoft.com/office/powerpoint/2010/main" xmlns="" val="2299305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 typeface="Wingdings" pitchFamily="2" charset="2"/>
              <a:buChar char="§"/>
              <a:tabLst/>
              <a:defRPr/>
            </a:pPr>
            <a:r>
              <a:rPr lang="en-US" sz="1200" kern="1200" dirty="0" smtClean="0">
                <a:solidFill>
                  <a:schemeClr val="tx1"/>
                </a:solidFill>
                <a:effectLst/>
                <a:latin typeface="+mn-lt"/>
                <a:ea typeface="+mn-ea"/>
                <a:cs typeface="+mn-cs"/>
              </a:rPr>
              <a:t>The realization of a community garden is what Forrest Park Ministry hopes to bring to its East Anne Street property.  Currently a "Client Choice" food pantry resides on this site.  This is a place where those in need can purchase various food items. Before this project, a variety of items were available, but families did not have choices that included fresh produce. </a:t>
            </a:r>
          </a:p>
        </p:txBody>
      </p:sp>
      <p:sp>
        <p:nvSpPr>
          <p:cNvPr id="4" name="Slide Number Placeholder 3"/>
          <p:cNvSpPr>
            <a:spLocks noGrp="1"/>
          </p:cNvSpPr>
          <p:nvPr>
            <p:ph type="sldNum" sz="quarter" idx="10"/>
          </p:nvPr>
        </p:nvSpPr>
        <p:spPr/>
        <p:txBody>
          <a:bodyPr/>
          <a:lstStyle/>
          <a:p>
            <a:fld id="{68108774-3445-47A6-907D-D37C860EA88C}" type="slidenum">
              <a:rPr lang="en-US" smtClean="0"/>
              <a:pPr/>
              <a:t>3</a:t>
            </a:fld>
            <a:endParaRPr lang="en-US"/>
          </a:p>
        </p:txBody>
      </p:sp>
    </p:spTree>
    <p:extLst>
      <p:ext uri="{BB962C8B-B14F-4D97-AF65-F5344CB8AC3E}">
        <p14:creationId xmlns:p14="http://schemas.microsoft.com/office/powerpoint/2010/main" xmlns="" val="19453689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Surveying the space, proposing a design and gaining stakeholder feedback &amp; securing donated materials</a:t>
            </a:r>
            <a:r>
              <a:rPr lang="en-US" sz="1200" kern="1200" baseline="0" dirty="0" smtClean="0">
                <a:solidFill>
                  <a:schemeClr val="tx1"/>
                </a:solidFill>
                <a:effectLst/>
                <a:latin typeface="+mn-lt"/>
                <a:ea typeface="+mn-ea"/>
                <a:cs typeface="+mn-cs"/>
              </a:rPr>
              <a:t> and services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Bubba's Materials and Major Oil Company each donated ten yards of topsoil.</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Montgomery Clean City Commission donated a garbage truck for debris removal on the first work day and provided the use of tools for volunteers who were clearing the garden space of overgrowth and debris.</a:t>
            </a:r>
          </a:p>
        </p:txBody>
      </p:sp>
      <p:sp>
        <p:nvSpPr>
          <p:cNvPr id="4" name="Slide Number Placeholder 3"/>
          <p:cNvSpPr>
            <a:spLocks noGrp="1"/>
          </p:cNvSpPr>
          <p:nvPr>
            <p:ph type="sldNum" sz="quarter" idx="10"/>
          </p:nvPr>
        </p:nvSpPr>
        <p:spPr/>
        <p:txBody>
          <a:bodyPr/>
          <a:lstStyle/>
          <a:p>
            <a:fld id="{68108774-3445-47A6-907D-D37C860EA88C}" type="slidenum">
              <a:rPr lang="en-US" smtClean="0"/>
              <a:pPr/>
              <a:t>4</a:t>
            </a:fld>
            <a:endParaRPr lang="en-US"/>
          </a:p>
        </p:txBody>
      </p:sp>
    </p:spTree>
    <p:extLst>
      <p:ext uri="{BB962C8B-B14F-4D97-AF65-F5344CB8AC3E}">
        <p14:creationId xmlns:p14="http://schemas.microsoft.com/office/powerpoint/2010/main" xmlns="" val="438900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Clearing and preparing the space for the garden; using donated materials and volunteers to help prep the space</a:t>
            </a:r>
            <a:endParaRPr lang="en-US" dirty="0"/>
          </a:p>
        </p:txBody>
      </p:sp>
      <p:sp>
        <p:nvSpPr>
          <p:cNvPr id="4" name="Slide Number Placeholder 3"/>
          <p:cNvSpPr>
            <a:spLocks noGrp="1"/>
          </p:cNvSpPr>
          <p:nvPr>
            <p:ph type="sldNum" sz="quarter" idx="10"/>
          </p:nvPr>
        </p:nvSpPr>
        <p:spPr/>
        <p:txBody>
          <a:bodyPr/>
          <a:lstStyle/>
          <a:p>
            <a:fld id="{68108774-3445-47A6-907D-D37C860EA88C}" type="slidenum">
              <a:rPr lang="en-US" smtClean="0"/>
              <a:pPr/>
              <a:t>5</a:t>
            </a:fld>
            <a:endParaRPr lang="en-US"/>
          </a:p>
        </p:txBody>
      </p:sp>
    </p:spTree>
    <p:extLst>
      <p:ext uri="{BB962C8B-B14F-4D97-AF65-F5344CB8AC3E}">
        <p14:creationId xmlns:p14="http://schemas.microsoft.com/office/powerpoint/2010/main" xmlns="" val="23037761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kern="1200" dirty="0" smtClean="0">
                <a:solidFill>
                  <a:schemeClr val="tx1"/>
                </a:solidFill>
                <a:effectLst/>
                <a:latin typeface="+mn-lt"/>
                <a:ea typeface="+mn-ea"/>
                <a:cs typeface="+mn-cs"/>
              </a:rPr>
              <a:t>Finalizing the types of seeds to plant, constructing the garden beds; planting the garden; securing donated materials and/or funds for the construction of the garden.</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Several work days to construct the garden beds and plant the garden</a:t>
            </a:r>
          </a:p>
          <a:p>
            <a:endParaRPr lang="en-US" baseline="0" dirty="0" smtClean="0"/>
          </a:p>
        </p:txBody>
      </p:sp>
      <p:sp>
        <p:nvSpPr>
          <p:cNvPr id="4" name="Slide Number Placeholder 3"/>
          <p:cNvSpPr>
            <a:spLocks noGrp="1"/>
          </p:cNvSpPr>
          <p:nvPr>
            <p:ph type="sldNum" sz="quarter" idx="10"/>
          </p:nvPr>
        </p:nvSpPr>
        <p:spPr/>
        <p:txBody>
          <a:bodyPr/>
          <a:lstStyle/>
          <a:p>
            <a:fld id="{68108774-3445-47A6-907D-D37C860EA88C}" type="slidenum">
              <a:rPr lang="en-US" smtClean="0"/>
              <a:pPr/>
              <a:t>6</a:t>
            </a:fld>
            <a:endParaRPr lang="en-US"/>
          </a:p>
        </p:txBody>
      </p:sp>
    </p:spTree>
    <p:extLst>
      <p:ext uri="{BB962C8B-B14F-4D97-AF65-F5344CB8AC3E}">
        <p14:creationId xmlns:p14="http://schemas.microsoft.com/office/powerpoint/2010/main" xmlns="" val="23635932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realization of a community garden is what Forrest Park Ministry hopes to bring to its East Anne Street property.  Currently a "Client Choice" food pantry resides on this site.  This is a place where those in need can purchase various food items. Before this project, a variety of items were available, but families did not have choices that included fresh produce.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project team and our partners selected the rear of the property for the location for the garden.  A total of ten (10) raised beds were installed.  The raised beds are four-feet wide by fifteen-feet long providing, six hundred square feet of fresh harvest soil.</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Once the project completes, Eastern Hills Baptist Church will maintain the community garden.  To ensure that the design and scope of the garden aligns with Eastern Hills' ability to maintain the garden, the team worked collaboratively with a representative from the church.  Members of the Eastern Hills church joined the team during its initial work day, trimming trees and helping to clear the space in various ways.</a:t>
            </a: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Approximately 1000-2000 people will benefit from the fresh food grown in the garden.</a:t>
            </a:r>
          </a:p>
          <a:p>
            <a:endParaRPr lang="en-US" dirty="0"/>
          </a:p>
        </p:txBody>
      </p:sp>
      <p:sp>
        <p:nvSpPr>
          <p:cNvPr id="4" name="Slide Number Placeholder 3"/>
          <p:cNvSpPr>
            <a:spLocks noGrp="1"/>
          </p:cNvSpPr>
          <p:nvPr>
            <p:ph type="sldNum" sz="quarter" idx="10"/>
          </p:nvPr>
        </p:nvSpPr>
        <p:spPr/>
        <p:txBody>
          <a:bodyPr/>
          <a:lstStyle/>
          <a:p>
            <a:fld id="{68108774-3445-47A6-907D-D37C860EA88C}" type="slidenum">
              <a:rPr lang="en-US" smtClean="0"/>
              <a:pPr/>
              <a:t>7</a:t>
            </a:fld>
            <a:endParaRPr lang="en-US"/>
          </a:p>
        </p:txBody>
      </p:sp>
    </p:spTree>
    <p:extLst>
      <p:ext uri="{BB962C8B-B14F-4D97-AF65-F5344CB8AC3E}">
        <p14:creationId xmlns:p14="http://schemas.microsoft.com/office/powerpoint/2010/main" xmlns="" val="38988367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F497860A-8B0E-400E-A039-896B8B03FD1F}" type="datetimeFigureOut">
              <a:rPr lang="en-US" smtClean="0"/>
              <a:pPr/>
              <a:t>4/12/2019</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E3C034EE-2979-4E76-9FD9-3B241CA7BCD5}"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497860A-8B0E-400E-A039-896B8B03FD1F}" type="datetimeFigureOut">
              <a:rPr lang="en-US" smtClean="0"/>
              <a:pPr/>
              <a:t>4/12/2019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C034EE-2979-4E76-9FD9-3B241CA7BCD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F497860A-8B0E-400E-A039-896B8B03FD1F}" type="datetimeFigureOut">
              <a:rPr lang="en-US" smtClean="0"/>
              <a:pPr/>
              <a:t>4/12/2019</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E3C034EE-2979-4E76-9FD9-3B241CA7BCD5}"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F497860A-8B0E-400E-A039-896B8B03FD1F}" type="datetimeFigureOut">
              <a:rPr lang="en-US" smtClean="0"/>
              <a:pPr/>
              <a:t>4/12/2019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E3C034EE-2979-4E76-9FD9-3B241CA7BCD5}"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F497860A-8B0E-400E-A039-896B8B03FD1F}" type="datetimeFigureOut">
              <a:rPr lang="en-US" smtClean="0"/>
              <a:pPr/>
              <a:t>4/12/2019</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E3C034EE-2979-4E76-9FD9-3B241CA7BCD5}"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F497860A-8B0E-400E-A039-896B8B03FD1F}" type="datetimeFigureOut">
              <a:rPr lang="en-US" smtClean="0"/>
              <a:pPr/>
              <a:t>4/12/2019</a:t>
            </a:fld>
            <a:endParaRPr lang="en-US"/>
          </a:p>
        </p:txBody>
      </p:sp>
      <p:sp>
        <p:nvSpPr>
          <p:cNvPr id="10" name="Slide Number Placeholder 9"/>
          <p:cNvSpPr>
            <a:spLocks noGrp="1"/>
          </p:cNvSpPr>
          <p:nvPr>
            <p:ph type="sldNum" sz="quarter" idx="16"/>
          </p:nvPr>
        </p:nvSpPr>
        <p:spPr/>
        <p:txBody>
          <a:bodyPr rtlCol="0"/>
          <a:lstStyle/>
          <a:p>
            <a:fld id="{E3C034EE-2979-4E76-9FD9-3B241CA7BCD5}"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F497860A-8B0E-400E-A039-896B8B03FD1F}" type="datetimeFigureOut">
              <a:rPr lang="en-US" smtClean="0"/>
              <a:pPr/>
              <a:t>4/12/2019</a:t>
            </a:fld>
            <a:endParaRPr lang="en-US"/>
          </a:p>
        </p:txBody>
      </p:sp>
      <p:sp>
        <p:nvSpPr>
          <p:cNvPr id="12" name="Slide Number Placeholder 11"/>
          <p:cNvSpPr>
            <a:spLocks noGrp="1"/>
          </p:cNvSpPr>
          <p:nvPr>
            <p:ph type="sldNum" sz="quarter" idx="16"/>
          </p:nvPr>
        </p:nvSpPr>
        <p:spPr/>
        <p:txBody>
          <a:bodyPr rtlCol="0"/>
          <a:lstStyle/>
          <a:p>
            <a:fld id="{E3C034EE-2979-4E76-9FD9-3B241CA7BCD5}"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F497860A-8B0E-400E-A039-896B8B03FD1F}" type="datetimeFigureOut">
              <a:rPr lang="en-US" smtClean="0"/>
              <a:pPr/>
              <a:t>4/12/2019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E3C034EE-2979-4E76-9FD9-3B241CA7BCD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97860A-8B0E-400E-A039-896B8B03FD1F}" type="datetimeFigureOut">
              <a:rPr lang="en-US" smtClean="0"/>
              <a:pPr/>
              <a:t>4/12/2019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E3C034EE-2979-4E76-9FD9-3B241CA7BCD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F497860A-8B0E-400E-A039-896B8B03FD1F}" type="datetimeFigureOut">
              <a:rPr lang="en-US" smtClean="0"/>
              <a:pPr/>
              <a:t>4/12/2019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E3C034EE-2979-4E76-9FD9-3B241CA7BCD5}"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F497860A-8B0E-400E-A039-896B8B03FD1F}" type="datetimeFigureOut">
              <a:rPr lang="en-US" smtClean="0"/>
              <a:pPr/>
              <a:t>4/12/2019</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E3C034EE-2979-4E76-9FD9-3B241CA7BCD5}"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F497860A-8B0E-400E-A039-896B8B03FD1F}" type="datetimeFigureOut">
              <a:rPr lang="en-US" smtClean="0"/>
              <a:pPr/>
              <a:t>4/12/2019</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E3C034EE-2979-4E76-9FD9-3B241CA7BCD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4189" r:id="rId1"/>
    <p:sldLayoutId id="2147484190" r:id="rId2"/>
    <p:sldLayoutId id="2147484191" r:id="rId3"/>
    <p:sldLayoutId id="2147484192" r:id="rId4"/>
    <p:sldLayoutId id="2147484193" r:id="rId5"/>
    <p:sldLayoutId id="2147484194" r:id="rId6"/>
    <p:sldLayoutId id="2147484195" r:id="rId7"/>
    <p:sldLayoutId id="2147484196" r:id="rId8"/>
    <p:sldLayoutId id="2147484197" r:id="rId9"/>
    <p:sldLayoutId id="2147484198" r:id="rId10"/>
    <p:sldLayoutId id="2147484199"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990600"/>
            <a:ext cx="7851648" cy="2819400"/>
          </a:xfrm>
        </p:spPr>
        <p:txBody>
          <a:bodyPr>
            <a:noAutofit/>
          </a:bodyPr>
          <a:lstStyle/>
          <a:p>
            <a:r>
              <a:rPr lang="en-US" sz="6400" smtClean="0"/>
              <a:t>Community Garden Project</a:t>
            </a:r>
            <a:endParaRPr lang="en-US" sz="6400"/>
          </a:p>
        </p:txBody>
      </p:sp>
      <p:sp>
        <p:nvSpPr>
          <p:cNvPr id="3" name="Subtitle 2"/>
          <p:cNvSpPr>
            <a:spLocks noGrp="1"/>
          </p:cNvSpPr>
          <p:nvPr>
            <p:ph type="subTitle" idx="1"/>
          </p:nvPr>
        </p:nvSpPr>
        <p:spPr>
          <a:xfrm>
            <a:off x="609600" y="3886200"/>
            <a:ext cx="7854696" cy="1752600"/>
          </a:xfrm>
        </p:spPr>
        <p:txBody>
          <a:bodyPr>
            <a:normAutofit/>
          </a:bodyPr>
          <a:lstStyle/>
          <a:p>
            <a:r>
              <a:rPr lang="en-US" smtClean="0"/>
              <a:t>May 2, 2019</a:t>
            </a:r>
          </a:p>
        </p:txBody>
      </p:sp>
      <p:sp>
        <p:nvSpPr>
          <p:cNvPr id="4" name="TextBox 3"/>
          <p:cNvSpPr txBox="1"/>
          <p:nvPr/>
        </p:nvSpPr>
        <p:spPr>
          <a:xfrm>
            <a:off x="2667000" y="6172200"/>
            <a:ext cx="6477000" cy="369332"/>
          </a:xfrm>
          <a:prstGeom prst="rect">
            <a:avLst/>
          </a:prstGeom>
          <a:noFill/>
        </p:spPr>
        <p:txBody>
          <a:bodyPr wrap="square" rtlCol="0">
            <a:spAutoFit/>
          </a:bodyPr>
          <a:lstStyle/>
          <a:p>
            <a:pPr algn="r"/>
            <a:r>
              <a:rPr lang="en-US" smtClean="0"/>
              <a:t>Leadership Montgomery Legacy Class XXV -- Team Five</a:t>
            </a:r>
            <a:endParaRPr lang="en-US"/>
          </a:p>
        </p:txBody>
      </p:sp>
      <p:pic>
        <p:nvPicPr>
          <p:cNvPr id="6" name="Picture 5"/>
          <p:cNvPicPr>
            <a:picLocks noChangeAspect="1"/>
          </p:cNvPicPr>
          <p:nvPr/>
        </p:nvPicPr>
        <p:blipFill>
          <a:blip r:embed="rId3" cstate="print"/>
          <a:stretch>
            <a:fillRect/>
          </a:stretch>
        </p:blipFill>
        <p:spPr>
          <a:xfrm>
            <a:off x="762000" y="6172200"/>
            <a:ext cx="476250" cy="476250"/>
          </a:xfrm>
          <a:prstGeom prst="rect">
            <a:avLst/>
          </a:prstGeom>
        </p:spPr>
      </p:pic>
    </p:spTree>
    <p:extLst>
      <p:ext uri="{BB962C8B-B14F-4D97-AF65-F5344CB8AC3E}">
        <p14:creationId xmlns:p14="http://schemas.microsoft.com/office/powerpoint/2010/main" xmlns="" val="134682873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762000" y="381000"/>
            <a:ext cx="7772400" cy="990600"/>
          </a:xfrm>
        </p:spPr>
        <p:txBody>
          <a:bodyPr>
            <a:normAutofit/>
          </a:bodyPr>
          <a:lstStyle/>
          <a:p>
            <a:r>
              <a:rPr lang="en-US" sz="5400"/>
              <a:t>Client</a:t>
            </a:r>
            <a:endParaRPr lang="en-US" sz="5400" smtClean="0"/>
          </a:p>
        </p:txBody>
      </p:sp>
      <p:pic>
        <p:nvPicPr>
          <p:cNvPr id="3" name="Content Placeholder 2"/>
          <p:cNvPicPr>
            <a:picLocks noGrp="1" noChangeAspect="1"/>
          </p:cNvPicPr>
          <p:nvPr>
            <p:ph sz="quarter" idx="1"/>
          </p:nvPr>
        </p:nvPicPr>
        <p:blipFill>
          <a:blip r:embed="rId3" cstate="print">
            <a:extLst>
              <a:ext uri="{28A0092B-C50C-407E-A947-70E740481C1C}">
                <a14:useLocalDpi xmlns:a14="http://schemas.microsoft.com/office/drawing/2010/main" xmlns="" val="0"/>
              </a:ext>
            </a:extLst>
          </a:blip>
          <a:stretch>
            <a:fillRect/>
          </a:stretch>
        </p:blipFill>
        <p:spPr>
          <a:xfrm>
            <a:off x="1701800" y="1600200"/>
            <a:ext cx="6502400" cy="4876800"/>
          </a:xfrm>
        </p:spPr>
      </p:pic>
      <p:sp>
        <p:nvSpPr>
          <p:cNvPr id="7" name="TextBox 6"/>
          <p:cNvSpPr txBox="1"/>
          <p:nvPr/>
        </p:nvSpPr>
        <p:spPr>
          <a:xfrm>
            <a:off x="152400" y="6477000"/>
            <a:ext cx="3505200" cy="230832"/>
          </a:xfrm>
          <a:prstGeom prst="rect">
            <a:avLst/>
          </a:prstGeom>
          <a:noFill/>
        </p:spPr>
        <p:txBody>
          <a:bodyPr wrap="square" rtlCol="0">
            <a:spAutoFit/>
          </a:bodyPr>
          <a:lstStyle/>
          <a:p>
            <a:r>
              <a:rPr lang="en-US" sz="900" smtClean="0">
                <a:solidFill>
                  <a:schemeClr val="bg1"/>
                </a:solidFill>
              </a:rPr>
              <a:t>Image Source: </a:t>
            </a:r>
            <a:r>
              <a:rPr lang="en-US" sz="900">
                <a:solidFill>
                  <a:schemeClr val="bg1"/>
                </a:solidFill>
              </a:rPr>
              <a:t>www.thedesignwork.com</a:t>
            </a:r>
          </a:p>
        </p:txBody>
      </p:sp>
      <p:sp>
        <p:nvSpPr>
          <p:cNvPr id="6" name="TextBox 5"/>
          <p:cNvSpPr txBox="1"/>
          <p:nvPr/>
        </p:nvSpPr>
        <p:spPr>
          <a:xfrm>
            <a:off x="5257800" y="6477000"/>
            <a:ext cx="3733800" cy="276999"/>
          </a:xfrm>
          <a:prstGeom prst="rect">
            <a:avLst/>
          </a:prstGeom>
          <a:noFill/>
        </p:spPr>
        <p:txBody>
          <a:bodyPr wrap="square" rtlCol="0">
            <a:spAutoFit/>
          </a:bodyPr>
          <a:lstStyle/>
          <a:p>
            <a:pPr algn="r"/>
            <a:r>
              <a:rPr lang="en-US" sz="1200" smtClean="0"/>
              <a:t>Legacy Class XXV, Team Five</a:t>
            </a:r>
            <a:endParaRPr lang="en-US" sz="120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a:t>Problem</a:t>
            </a:r>
          </a:p>
        </p:txBody>
      </p:sp>
      <p:pic>
        <p:nvPicPr>
          <p:cNvPr id="7" name="Content Placeholder 6"/>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1311275" y="1600200"/>
            <a:ext cx="6756400" cy="4495800"/>
          </a:xfrm>
        </p:spPr>
      </p:pic>
      <p:sp>
        <p:nvSpPr>
          <p:cNvPr id="6" name="TextBox 5"/>
          <p:cNvSpPr txBox="1"/>
          <p:nvPr/>
        </p:nvSpPr>
        <p:spPr>
          <a:xfrm>
            <a:off x="5257800" y="6477000"/>
            <a:ext cx="3733800" cy="276999"/>
          </a:xfrm>
          <a:prstGeom prst="rect">
            <a:avLst/>
          </a:prstGeom>
          <a:noFill/>
        </p:spPr>
        <p:txBody>
          <a:bodyPr wrap="square" rtlCol="0">
            <a:spAutoFit/>
          </a:bodyPr>
          <a:lstStyle/>
          <a:p>
            <a:pPr algn="r"/>
            <a:r>
              <a:rPr lang="en-US" sz="1200" smtClean="0"/>
              <a:t>Legacy Class XXV, Team Five</a:t>
            </a:r>
            <a:endParaRPr lang="en-US" sz="1200"/>
          </a:p>
        </p:txBody>
      </p:sp>
      <p:sp>
        <p:nvSpPr>
          <p:cNvPr id="4" name="TextBox 3"/>
          <p:cNvSpPr txBox="1"/>
          <p:nvPr/>
        </p:nvSpPr>
        <p:spPr>
          <a:xfrm>
            <a:off x="0" y="6477000"/>
            <a:ext cx="5943600" cy="230832"/>
          </a:xfrm>
          <a:prstGeom prst="rect">
            <a:avLst/>
          </a:prstGeom>
          <a:noFill/>
        </p:spPr>
        <p:txBody>
          <a:bodyPr wrap="square" rtlCol="0">
            <a:spAutoFit/>
          </a:bodyPr>
          <a:lstStyle/>
          <a:p>
            <a:r>
              <a:rPr lang="en-US" sz="900" dirty="0" smtClean="0"/>
              <a:t>Image Source:  </a:t>
            </a:r>
            <a:r>
              <a:rPr lang="en-US" sz="900" dirty="0"/>
              <a:t>https://thespoon.tech/plentiful-is-a-free-sms-based-reservation-system-for-food-pantry-visitors/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Planning &amp; Partners</a:t>
            </a:r>
            <a:endParaRPr lang="en-US" dirty="0"/>
          </a:p>
        </p:txBody>
      </p:sp>
      <p:pic>
        <p:nvPicPr>
          <p:cNvPr id="7" name="Content Placeholder 6"/>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4802187" y="4037857"/>
            <a:ext cx="4111625" cy="2335223"/>
          </a:xfrm>
        </p:spPr>
      </p:pic>
      <p:sp>
        <p:nvSpPr>
          <p:cNvPr id="6" name="TextBox 5"/>
          <p:cNvSpPr txBox="1"/>
          <p:nvPr/>
        </p:nvSpPr>
        <p:spPr>
          <a:xfrm>
            <a:off x="5257800" y="6477000"/>
            <a:ext cx="3733800" cy="276999"/>
          </a:xfrm>
          <a:prstGeom prst="rect">
            <a:avLst/>
          </a:prstGeom>
          <a:noFill/>
        </p:spPr>
        <p:txBody>
          <a:bodyPr wrap="square" rtlCol="0">
            <a:spAutoFit/>
          </a:bodyPr>
          <a:lstStyle/>
          <a:p>
            <a:pPr algn="r"/>
            <a:r>
              <a:rPr lang="en-US" sz="1200" smtClean="0"/>
              <a:t>Legacy Class XXV, Team Five</a:t>
            </a:r>
            <a:endParaRPr lang="en-US" sz="1200"/>
          </a:p>
        </p:txBody>
      </p:sp>
      <p:sp>
        <p:nvSpPr>
          <p:cNvPr id="4" name="TextBox 3"/>
          <p:cNvSpPr txBox="1"/>
          <p:nvPr/>
        </p:nvSpPr>
        <p:spPr>
          <a:xfrm>
            <a:off x="0" y="6538555"/>
            <a:ext cx="6858000" cy="338554"/>
          </a:xfrm>
          <a:prstGeom prst="rect">
            <a:avLst/>
          </a:prstGeom>
          <a:noFill/>
        </p:spPr>
        <p:txBody>
          <a:bodyPr wrap="square" rtlCol="0">
            <a:spAutoFit/>
          </a:bodyPr>
          <a:lstStyle/>
          <a:p>
            <a:r>
              <a:rPr lang="en-US" sz="800" dirty="0" smtClean="0"/>
              <a:t>Image Source:  </a:t>
            </a:r>
            <a:r>
              <a:rPr lang="en-US" sz="800" dirty="0"/>
              <a:t>http://www.bubbasmaterials.com</a:t>
            </a:r>
            <a:r>
              <a:rPr lang="en-US" sz="800" dirty="0" smtClean="0"/>
              <a:t>/; </a:t>
            </a:r>
            <a:r>
              <a:rPr lang="en-US" sz="800" dirty="0"/>
              <a:t>https://</a:t>
            </a:r>
            <a:r>
              <a:rPr lang="en-US" sz="800" dirty="0" smtClean="0"/>
              <a:t>www.yelp.com/biz/major-oil-company-inc-citgo-montgomery-5; </a:t>
            </a:r>
            <a:r>
              <a:rPr lang="en-US" sz="800" dirty="0"/>
              <a:t>https://www.mgmc3.com</a:t>
            </a:r>
            <a:r>
              <a:rPr lang="en-US" sz="800" dirty="0" smtClean="0"/>
              <a:t>/; </a:t>
            </a:r>
            <a:r>
              <a:rPr lang="en-US" sz="800" dirty="0"/>
              <a:t>https://www.ehbconline.com/</a:t>
            </a:r>
          </a:p>
        </p:txBody>
      </p:sp>
      <p:pic>
        <p:nvPicPr>
          <p:cNvPr id="8" name="Picture 7"/>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371600" y="1637557"/>
            <a:ext cx="2400300" cy="2400300"/>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5410200" y="1536662"/>
            <a:ext cx="2895600" cy="2420721"/>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1349326" y="4240613"/>
            <a:ext cx="2203499" cy="2236387"/>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smtClean="0"/>
              <a:t>Solution</a:t>
            </a:r>
          </a:p>
        </p:txBody>
      </p:sp>
      <p:sp>
        <p:nvSpPr>
          <p:cNvPr id="5" name="TextBox 4"/>
          <p:cNvSpPr txBox="1"/>
          <p:nvPr/>
        </p:nvSpPr>
        <p:spPr>
          <a:xfrm>
            <a:off x="5383237" y="6576813"/>
            <a:ext cx="3733800" cy="276999"/>
          </a:xfrm>
          <a:prstGeom prst="rect">
            <a:avLst/>
          </a:prstGeom>
          <a:noFill/>
        </p:spPr>
        <p:txBody>
          <a:bodyPr wrap="square" rtlCol="0">
            <a:spAutoFit/>
          </a:bodyPr>
          <a:lstStyle/>
          <a:p>
            <a:pPr algn="r"/>
            <a:r>
              <a:rPr lang="en-US" sz="1200" smtClean="0"/>
              <a:t>Legacy Class XXV, Team Five</a:t>
            </a:r>
            <a:endParaRPr lang="en-US" sz="1200"/>
          </a:p>
        </p:txBody>
      </p:sp>
      <p:pic>
        <p:nvPicPr>
          <p:cNvPr id="6" name="Content Placeholder 5"/>
          <p:cNvPicPr>
            <a:picLocks noGrp="1" noChangeAspect="1"/>
          </p:cNvPicPr>
          <p:nvPr>
            <p:ph sz="quarter" idx="1"/>
          </p:nvPr>
        </p:nvPicPr>
        <p:blipFill>
          <a:blip r:embed="rId3" cstate="print">
            <a:extLst>
              <a:ext uri="{28A0092B-C50C-407E-A947-70E740481C1C}">
                <a14:useLocalDpi xmlns:a14="http://schemas.microsoft.com/office/drawing/2010/main" xmlns="" val="0"/>
              </a:ext>
            </a:extLst>
          </a:blip>
          <a:stretch>
            <a:fillRect/>
          </a:stretch>
        </p:blipFill>
        <p:spPr>
          <a:xfrm>
            <a:off x="4347455" y="1564818"/>
            <a:ext cx="3236984" cy="2427738"/>
          </a:xfrm>
          <a:prstGeom prst="rect">
            <a:avLst/>
          </a:prstGeom>
        </p:spPr>
      </p:pic>
      <p:pic>
        <p:nvPicPr>
          <p:cNvPr id="8" name="Content Placeholder 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891199" y="4299381"/>
            <a:ext cx="2632879" cy="1974659"/>
          </a:xfrm>
          <a:prstGeom prst="rect">
            <a:avLst/>
          </a:prstGeom>
        </p:spPr>
      </p:pic>
      <p:pic>
        <p:nvPicPr>
          <p:cNvPr id="2" name="Picture 1"/>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494837" y="4258420"/>
            <a:ext cx="2911214" cy="2183411"/>
          </a:xfrm>
          <a:prstGeom prst="rect">
            <a:avLst/>
          </a:prstGeom>
        </p:spPr>
      </p:pic>
      <p:pic>
        <p:nvPicPr>
          <p:cNvPr id="3" name="Picture 2"/>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7011635" y="4055382"/>
            <a:ext cx="1872328" cy="2497818"/>
          </a:xfrm>
          <a:prstGeom prst="rect">
            <a:avLst/>
          </a:prstGeom>
        </p:spPr>
      </p:pic>
      <p:pic>
        <p:nvPicPr>
          <p:cNvPr id="4" name="Picture 3"/>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612648" y="1596469"/>
            <a:ext cx="3278551" cy="2458913"/>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8077200" cy="896112"/>
          </a:xfrm>
        </p:spPr>
        <p:txBody>
          <a:bodyPr>
            <a:normAutofit/>
          </a:bodyPr>
          <a:lstStyle/>
          <a:p>
            <a:r>
              <a:rPr lang="en-US" smtClean="0"/>
              <a:t>Build</a:t>
            </a:r>
            <a:endParaRPr lang="en-US"/>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rot="5400000">
            <a:off x="4662976" y="2178170"/>
            <a:ext cx="4598656" cy="3448992"/>
          </a:xfrm>
        </p:spPr>
      </p:pic>
      <p:sp>
        <p:nvSpPr>
          <p:cNvPr id="20" name="TextBox 19"/>
          <p:cNvSpPr txBox="1"/>
          <p:nvPr/>
        </p:nvSpPr>
        <p:spPr>
          <a:xfrm>
            <a:off x="5257800" y="6477000"/>
            <a:ext cx="3733800" cy="276999"/>
          </a:xfrm>
          <a:prstGeom prst="rect">
            <a:avLst/>
          </a:prstGeom>
          <a:noFill/>
        </p:spPr>
        <p:txBody>
          <a:bodyPr wrap="square" rtlCol="0">
            <a:spAutoFit/>
          </a:bodyPr>
          <a:lstStyle/>
          <a:p>
            <a:pPr algn="r"/>
            <a:r>
              <a:rPr lang="en-US" sz="1200" smtClean="0"/>
              <a:t>Legacy Class XXV, Team Five</a:t>
            </a:r>
            <a:endParaRPr lang="en-US" sz="1200"/>
          </a:p>
        </p:txBody>
      </p:sp>
      <p:pic>
        <p:nvPicPr>
          <p:cNvPr id="21" name="Picture 20"/>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09600" y="1603338"/>
            <a:ext cx="3505200" cy="1703171"/>
          </a:xfrm>
          <a:prstGeom prst="rect">
            <a:avLst/>
          </a:prstGeom>
        </p:spPr>
      </p:pic>
      <p:pic>
        <p:nvPicPr>
          <p:cNvPr id="22" name="Picture 21"/>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152400" y="3540795"/>
            <a:ext cx="4976079" cy="2936205"/>
          </a:xfrm>
          <a:prstGeom prst="rect">
            <a:avLst/>
          </a:prstGeom>
        </p:spPr>
      </p:pic>
    </p:spTree>
    <p:extLst>
      <p:ext uri="{BB962C8B-B14F-4D97-AF65-F5344CB8AC3E}">
        <p14:creationId xmlns:p14="http://schemas.microsoft.com/office/powerpoint/2010/main" xmlns="" val="76535887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normAutofit fontScale="90000"/>
          </a:bodyPr>
          <a:lstStyle/>
          <a:p>
            <a:pPr eaLnBrk="1" hangingPunct="1"/>
            <a:r>
              <a:rPr lang="en-US" dirty="0" smtClean="0"/>
              <a:t>A Harvest for Montgomery's Future</a:t>
            </a:r>
          </a:p>
        </p:txBody>
      </p:sp>
      <p:sp>
        <p:nvSpPr>
          <p:cNvPr id="49155" name="Rectangle 3"/>
          <p:cNvSpPr>
            <a:spLocks noGrp="1" noChangeArrowheads="1"/>
          </p:cNvSpPr>
          <p:nvPr>
            <p:ph sz="quarter" idx="1"/>
          </p:nvPr>
        </p:nvSpPr>
        <p:spPr>
          <a:xfrm>
            <a:off x="685800" y="1676400"/>
            <a:ext cx="8382000" cy="4724400"/>
          </a:xfrm>
        </p:spPr>
        <p:txBody>
          <a:bodyPr>
            <a:normAutofit/>
          </a:bodyPr>
          <a:lstStyle/>
          <a:p>
            <a:r>
              <a:rPr lang="en-US" sz="2800" dirty="0"/>
              <a:t>Before this project, a variety of items were available, but families did not have choices that included fresh produce. </a:t>
            </a:r>
            <a:endParaRPr lang="en-US" sz="2800" dirty="0" smtClean="0"/>
          </a:p>
          <a:p>
            <a:r>
              <a:rPr lang="en-US" sz="2800" dirty="0"/>
              <a:t>Approximately 1000-2000 people will benefit from the fresh food grown in the garden.</a:t>
            </a:r>
          </a:p>
          <a:p>
            <a:r>
              <a:rPr lang="en-US" sz="2800" dirty="0"/>
              <a:t>Eastern Hills Baptist Church will maintain the community garden.</a:t>
            </a:r>
          </a:p>
        </p:txBody>
      </p:sp>
      <p:sp>
        <p:nvSpPr>
          <p:cNvPr id="6" name="TextBox 5"/>
          <p:cNvSpPr txBox="1"/>
          <p:nvPr/>
        </p:nvSpPr>
        <p:spPr>
          <a:xfrm>
            <a:off x="5257800" y="6477000"/>
            <a:ext cx="3733800" cy="276999"/>
          </a:xfrm>
          <a:prstGeom prst="rect">
            <a:avLst/>
          </a:prstGeom>
          <a:noFill/>
        </p:spPr>
        <p:txBody>
          <a:bodyPr wrap="square" rtlCol="0">
            <a:spAutoFit/>
          </a:bodyPr>
          <a:lstStyle/>
          <a:p>
            <a:pPr algn="r"/>
            <a:r>
              <a:rPr lang="en-US" sz="1200" smtClean="0"/>
              <a:t>Legacy Class XXV, Team Five</a:t>
            </a:r>
            <a:endParaRPr lang="en-US" sz="1200"/>
          </a:p>
        </p:txBody>
      </p:sp>
      <p:sp>
        <p:nvSpPr>
          <p:cNvPr id="2" name="TextBox 1"/>
          <p:cNvSpPr txBox="1"/>
          <p:nvPr/>
        </p:nvSpPr>
        <p:spPr>
          <a:xfrm>
            <a:off x="0" y="6477000"/>
            <a:ext cx="5867400" cy="246221"/>
          </a:xfrm>
          <a:prstGeom prst="rect">
            <a:avLst/>
          </a:prstGeom>
          <a:noFill/>
        </p:spPr>
        <p:txBody>
          <a:bodyPr wrap="square" rtlCol="0">
            <a:spAutoFit/>
          </a:bodyPr>
          <a:lstStyle/>
          <a:p>
            <a:r>
              <a:rPr lang="en-US" sz="1000" dirty="0" smtClean="0"/>
              <a:t>Image Source:  </a:t>
            </a:r>
            <a:r>
              <a:rPr lang="en-US" sz="1000" dirty="0"/>
              <a:t>https://coach.nine.com.au/2017/02/14/10/27/fruit-vegetable-intake-boosts-mood</a:t>
            </a:r>
          </a:p>
        </p:txBody>
      </p:sp>
      <p:pic>
        <p:nvPicPr>
          <p:cNvPr id="3" name="Picture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802945" y="4490593"/>
            <a:ext cx="3390900" cy="191020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91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915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915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5" grpId="0" build="p" bldLvl="2" autoUpdateAnimBg="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3521</TotalTime>
  <Words>382</Words>
  <Application>Microsoft Office PowerPoint</Application>
  <PresentationFormat>On-screen Show (4:3)</PresentationFormat>
  <Paragraphs>43</Paragraphs>
  <Slides>7</Slides>
  <Notes>7</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Median</vt:lpstr>
      <vt:lpstr>Community Garden Project</vt:lpstr>
      <vt:lpstr>Client</vt:lpstr>
      <vt:lpstr>Problem</vt:lpstr>
      <vt:lpstr>Planning &amp; Partners</vt:lpstr>
      <vt:lpstr>Solution</vt:lpstr>
      <vt:lpstr>Build</vt:lpstr>
      <vt:lpstr>A Harvest for Montgomery's Future</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Dispute Resolution—What It's All About</dc:title>
  <dc:creator>Elyce C. Morris</dc:creator>
  <cp:lastModifiedBy>Elyce C. Morris</cp:lastModifiedBy>
  <cp:revision>551</cp:revision>
  <cp:lastPrinted>2015-08-17T18:20:13Z</cp:lastPrinted>
  <dcterms:created xsi:type="dcterms:W3CDTF">2015-03-07T02:00:00Z</dcterms:created>
  <dcterms:modified xsi:type="dcterms:W3CDTF">2019-04-12T15:04:44Z</dcterms:modified>
</cp:coreProperties>
</file>