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4" r:id="rId9"/>
    <p:sldId id="262" r:id="rId10"/>
    <p:sldId id="263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7" r:id="rId21"/>
    <p:sldId id="278" r:id="rId22"/>
    <p:sldId id="279" r:id="rId23"/>
    <p:sldId id="280" r:id="rId24"/>
    <p:sldId id="281" r:id="rId25"/>
    <p:sldId id="298" r:id="rId26"/>
    <p:sldId id="282" r:id="rId27"/>
    <p:sldId id="283" r:id="rId28"/>
    <p:sldId id="300" r:id="rId29"/>
    <p:sldId id="284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67" r:id="rId42"/>
    <p:sldId id="301" r:id="rId43"/>
    <p:sldId id="299" r:id="rId44"/>
    <p:sldId id="297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2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83E3C2-1097-BC44-88E3-B55DF89D6052}" type="datetimeFigureOut">
              <a:rPr lang="en-US" smtClean="0"/>
              <a:t>4/10/19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EB0441-5FA6-E741-B11E-FB56477BB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4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Mona – 2 </a:t>
            </a:r>
            <a:r>
              <a:rPr lang="en-US" dirty="0" err="1" smtClean="0"/>
              <a:t>mins</a:t>
            </a:r>
            <a:endParaRPr lang="en-US" dirty="0" smtClean="0"/>
          </a:p>
          <a:p>
            <a:r>
              <a:rPr lang="en-US" dirty="0" smtClean="0"/>
              <a:t>I will talk about</a:t>
            </a:r>
            <a:r>
              <a:rPr lang="en-US" baseline="0" dirty="0" smtClean="0"/>
              <a:t> what they asked for in the room</a:t>
            </a:r>
          </a:p>
          <a:p>
            <a:r>
              <a:rPr lang="en-US" baseline="0" dirty="0" smtClean="0"/>
              <a:t>I will briefly talk about the shift in our priorities once we saw the room</a:t>
            </a:r>
          </a:p>
          <a:p>
            <a:r>
              <a:rPr lang="en-US" baseline="0" dirty="0" smtClean="0"/>
              <a:t>I will mention the research connecting the condition of the learning environment with student achievement and teacher output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B0441-5FA6-E741-B11E-FB56477BB2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73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Mona 3 </a:t>
            </a:r>
            <a:r>
              <a:rPr lang="en-US" dirty="0" err="1" smtClean="0"/>
              <a:t>mins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B0441-5FA6-E741-B11E-FB56477BB27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7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Mona 3 </a:t>
            </a:r>
            <a:r>
              <a:rPr lang="en-US" dirty="0" err="1" smtClean="0"/>
              <a:t>mins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B0441-5FA6-E741-B11E-FB56477BB27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7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Mona 3 </a:t>
            </a:r>
            <a:r>
              <a:rPr lang="en-US" dirty="0" err="1" smtClean="0"/>
              <a:t>mins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B0441-5FA6-E741-B11E-FB56477BB27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7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Mona 3 </a:t>
            </a:r>
            <a:r>
              <a:rPr lang="en-US" dirty="0" err="1" smtClean="0"/>
              <a:t>mins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B0441-5FA6-E741-B11E-FB56477BB27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78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Mona 3 </a:t>
            </a:r>
            <a:r>
              <a:rPr lang="en-US" dirty="0" err="1" smtClean="0"/>
              <a:t>mins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B0441-5FA6-E741-B11E-FB56477BB27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78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Mona 3 </a:t>
            </a:r>
            <a:r>
              <a:rPr lang="en-US" dirty="0" err="1" smtClean="0"/>
              <a:t>mins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B0441-5FA6-E741-B11E-FB56477BB27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78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Mona 3 </a:t>
            </a:r>
            <a:r>
              <a:rPr lang="en-US" dirty="0" err="1" smtClean="0"/>
              <a:t>mins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B0441-5FA6-E741-B11E-FB56477BB27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78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Mona 3 </a:t>
            </a:r>
            <a:r>
              <a:rPr lang="en-US" dirty="0" err="1" smtClean="0"/>
              <a:t>mins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B0441-5FA6-E741-B11E-FB56477BB27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78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Mona 3 </a:t>
            </a:r>
            <a:r>
              <a:rPr lang="en-US" dirty="0" err="1" smtClean="0"/>
              <a:t>mins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B0441-5FA6-E741-B11E-FB56477BB27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78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Mona 3 </a:t>
            </a:r>
            <a:r>
              <a:rPr lang="en-US" dirty="0" err="1" smtClean="0"/>
              <a:t>mins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B0441-5FA6-E741-B11E-FB56477BB27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7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Dick -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mins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B0441-5FA6-E741-B11E-FB56477BB2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600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Mona 3 </a:t>
            </a:r>
            <a:r>
              <a:rPr lang="en-US" dirty="0" err="1" smtClean="0"/>
              <a:t>mins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B0441-5FA6-E741-B11E-FB56477BB27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78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Mona 3 </a:t>
            </a:r>
            <a:r>
              <a:rPr lang="en-US" dirty="0" err="1" smtClean="0"/>
              <a:t>mins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B0441-5FA6-E741-B11E-FB56477BB27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78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Brian 3 </a:t>
            </a:r>
            <a:r>
              <a:rPr lang="en-US" dirty="0" err="1" smtClean="0"/>
              <a:t>mins</a:t>
            </a:r>
            <a:r>
              <a:rPr lang="en-US" dirty="0" smtClean="0"/>
              <a:t> (These were a few thoughts we all discussed as a group. Feel free to add to it or</a:t>
            </a:r>
            <a:r>
              <a:rPr lang="en-US" baseline="0" dirty="0" smtClean="0"/>
              <a:t> </a:t>
            </a:r>
            <a:r>
              <a:rPr lang="en-US" dirty="0" smtClean="0"/>
              <a:t>change it.)</a:t>
            </a:r>
          </a:p>
          <a:p>
            <a:r>
              <a:rPr lang="en-US" dirty="0" smtClean="0"/>
              <a:t>We should give thanks</a:t>
            </a:r>
            <a:r>
              <a:rPr lang="en-US" baseline="0" dirty="0" smtClean="0"/>
              <a:t> to </a:t>
            </a:r>
            <a:r>
              <a:rPr lang="en-US" dirty="0" smtClean="0"/>
              <a:t>people involve.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B0441-5FA6-E741-B11E-FB56477BB27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53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Carol</a:t>
            </a:r>
            <a:r>
              <a:rPr lang="en-US" baseline="0" dirty="0" smtClean="0"/>
              <a:t> – 4 </a:t>
            </a:r>
            <a:r>
              <a:rPr lang="en-US" baseline="0" dirty="0" err="1" smtClean="0"/>
              <a:t>mins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B0441-5FA6-E741-B11E-FB56477BB27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408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Shanta</a:t>
            </a:r>
            <a:r>
              <a:rPr lang="en-US" dirty="0" smtClean="0"/>
              <a:t> – 3 </a:t>
            </a:r>
            <a:r>
              <a:rPr lang="en-US" dirty="0" err="1" smtClean="0"/>
              <a:t>mins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It</a:t>
            </a:r>
            <a:r>
              <a:rPr lang="en-US" baseline="0" dirty="0" smtClean="0"/>
              <a:t> might be nice here to talk about how the donors and community partners are connected to us or the school. I can help you with info.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B0441-5FA6-E741-B11E-FB56477BB27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608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Greg – 2 </a:t>
            </a:r>
            <a:r>
              <a:rPr lang="en-US" dirty="0" err="1" smtClean="0"/>
              <a:t>mins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B0441-5FA6-E741-B11E-FB56477BB27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889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B0441-5FA6-E741-B11E-FB56477BB27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847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Mona 3 </a:t>
            </a:r>
            <a:r>
              <a:rPr lang="en-US" dirty="0" err="1" smtClean="0"/>
              <a:t>mins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B0441-5FA6-E741-B11E-FB56477BB27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7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Mona 3 </a:t>
            </a:r>
            <a:r>
              <a:rPr lang="en-US" dirty="0" err="1" smtClean="0"/>
              <a:t>mins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B0441-5FA6-E741-B11E-FB56477BB27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7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Mona 3 </a:t>
            </a:r>
            <a:r>
              <a:rPr lang="en-US" dirty="0" err="1" smtClean="0"/>
              <a:t>mins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B0441-5FA6-E741-B11E-FB56477BB27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7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2DF66AD8-BC4A-4004-9882-414398D930CA}" type="datetimeFigureOut">
              <a:rPr lang="en-US" smtClean="0"/>
              <a:t>4/10/19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4/10/19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4/10/19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6.png"/><Relationship Id="rId23" Type="http://schemas.openxmlformats.org/officeDocument/2006/relationships/image" Target="../media/image7.png"/><Relationship Id="rId24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4/10/19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jpe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4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4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4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4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4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g"/><Relationship Id="rId3" Type="http://schemas.openxmlformats.org/officeDocument/2006/relationships/image" Target="../media/image7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jpeg"/><Relationship Id="rId5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0" y="79374"/>
            <a:ext cx="7559675" cy="1295019"/>
          </a:xfrm>
        </p:spPr>
        <p:txBody>
          <a:bodyPr/>
          <a:lstStyle/>
          <a:p>
            <a:pPr algn="ctr"/>
            <a:r>
              <a:rPr lang="en-US" dirty="0" smtClean="0"/>
              <a:t>Project 6: </a:t>
            </a:r>
            <a:br>
              <a:rPr lang="en-US" dirty="0" smtClean="0"/>
            </a:br>
            <a:r>
              <a:rPr lang="en-US" dirty="0" smtClean="0"/>
              <a:t>Capital Heights Middle School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6375" y="6096000"/>
            <a:ext cx="6096000" cy="721764"/>
          </a:xfrm>
        </p:spPr>
        <p:txBody>
          <a:bodyPr/>
          <a:lstStyle/>
          <a:p>
            <a:pPr algn="ctr"/>
            <a:r>
              <a:rPr lang="en-US" dirty="0" smtClean="0"/>
              <a:t>Mona Hurston, Dick </a:t>
            </a:r>
            <a:r>
              <a:rPr lang="en-US" dirty="0" err="1" smtClean="0"/>
              <a:t>Meinert</a:t>
            </a:r>
            <a:r>
              <a:rPr lang="en-US" dirty="0" smtClean="0"/>
              <a:t>, Brian Miller, </a:t>
            </a:r>
          </a:p>
          <a:p>
            <a:pPr algn="ctr"/>
            <a:r>
              <a:rPr lang="en-US" dirty="0" smtClean="0"/>
              <a:t>Carol </a:t>
            </a:r>
            <a:r>
              <a:rPr lang="en-US" dirty="0" err="1" smtClean="0"/>
              <a:t>Potok</a:t>
            </a:r>
            <a:r>
              <a:rPr lang="en-US" dirty="0" smtClean="0"/>
              <a:t>, Greg Sellers, and </a:t>
            </a:r>
            <a:r>
              <a:rPr lang="en-US" dirty="0" err="1" smtClean="0"/>
              <a:t>Shanta</a:t>
            </a:r>
            <a:r>
              <a:rPr lang="en-US" dirty="0" smtClean="0"/>
              <a:t> </a:t>
            </a:r>
            <a:r>
              <a:rPr lang="en-US" dirty="0" err="1" smtClean="0"/>
              <a:t>Varma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750" y="1640417"/>
            <a:ext cx="6492875" cy="432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22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503238"/>
            <a:ext cx="8580735" cy="868362"/>
          </a:xfrm>
        </p:spPr>
        <p:txBody>
          <a:bodyPr/>
          <a:lstStyle/>
          <a:p>
            <a:r>
              <a:rPr lang="en-US" dirty="0" smtClean="0"/>
              <a:t>What We Did – Removed Flooring</a:t>
            </a:r>
            <a:endParaRPr lang="en-US" dirty="0"/>
          </a:p>
        </p:txBody>
      </p:sp>
      <p:pic>
        <p:nvPicPr>
          <p:cNvPr id="5" name="Picture 4" descr="Flooring Removal 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2496" y="2125135"/>
            <a:ext cx="5046138" cy="3784604"/>
          </a:xfrm>
          <a:prstGeom prst="rect">
            <a:avLst/>
          </a:prstGeom>
        </p:spPr>
      </p:pic>
      <p:pic>
        <p:nvPicPr>
          <p:cNvPr id="8" name="Picture 7" descr="Flooring Removal 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3" r="16027"/>
          <a:stretch/>
        </p:blipFill>
        <p:spPr>
          <a:xfrm>
            <a:off x="4964769" y="1494368"/>
            <a:ext cx="3901716" cy="50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168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250" y="503238"/>
            <a:ext cx="8731249" cy="868362"/>
          </a:xfrm>
        </p:spPr>
        <p:txBody>
          <a:bodyPr/>
          <a:lstStyle/>
          <a:p>
            <a:r>
              <a:rPr lang="en-US" dirty="0" smtClean="0"/>
              <a:t>What We Did – Removed Flooring</a:t>
            </a:r>
            <a:endParaRPr lang="en-US" dirty="0"/>
          </a:p>
        </p:txBody>
      </p:sp>
      <p:pic>
        <p:nvPicPr>
          <p:cNvPr id="3" name="Picture 2" descr="Flooring Removal 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2365375"/>
            <a:ext cx="4233333" cy="3175000"/>
          </a:xfrm>
          <a:prstGeom prst="rect">
            <a:avLst/>
          </a:prstGeom>
        </p:spPr>
      </p:pic>
      <p:pic>
        <p:nvPicPr>
          <p:cNvPr id="4" name="Picture 3" descr="Flooring Removal 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166" y="2365375"/>
            <a:ext cx="4233333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18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60363"/>
            <a:ext cx="8413750" cy="868362"/>
          </a:xfrm>
        </p:spPr>
        <p:txBody>
          <a:bodyPr/>
          <a:lstStyle/>
          <a:p>
            <a:r>
              <a:rPr lang="en-US" dirty="0" smtClean="0"/>
              <a:t>What We Did – Hired These Guys</a:t>
            </a:r>
            <a:endParaRPr lang="en-US" dirty="0"/>
          </a:p>
        </p:txBody>
      </p:sp>
      <p:pic>
        <p:nvPicPr>
          <p:cNvPr id="5" name="Picture 4" descr="The Guy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1" t="1" b="-6931"/>
          <a:stretch/>
        </p:blipFill>
        <p:spPr>
          <a:xfrm>
            <a:off x="1255116" y="1371600"/>
            <a:ext cx="6333133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69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Did - Flooring</a:t>
            </a:r>
            <a:endParaRPr lang="en-US" dirty="0"/>
          </a:p>
        </p:txBody>
      </p:sp>
      <p:pic>
        <p:nvPicPr>
          <p:cNvPr id="5" name="Picture 4" descr="IMG_316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65465" y="1984176"/>
            <a:ext cx="4900613" cy="3675460"/>
          </a:xfrm>
          <a:prstGeom prst="rect">
            <a:avLst/>
          </a:prstGeom>
        </p:spPr>
      </p:pic>
      <p:pic>
        <p:nvPicPr>
          <p:cNvPr id="6" name="Picture 5" descr="IMG_317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7" y="2127249"/>
            <a:ext cx="4931834" cy="369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55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Did - Flooring</a:t>
            </a:r>
            <a:endParaRPr lang="en-US" dirty="0"/>
          </a:p>
        </p:txBody>
      </p:sp>
      <p:pic>
        <p:nvPicPr>
          <p:cNvPr id="3" name="Picture 2" descr="IMG_32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1650" y="2045030"/>
            <a:ext cx="5387446" cy="4040585"/>
          </a:xfrm>
          <a:prstGeom prst="rect">
            <a:avLst/>
          </a:prstGeom>
        </p:spPr>
      </p:pic>
      <p:pic>
        <p:nvPicPr>
          <p:cNvPr id="4" name="Picture 3" descr="IMG_338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9935" y="2045030"/>
            <a:ext cx="5387445" cy="404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66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250" y="503238"/>
            <a:ext cx="8763000" cy="868362"/>
          </a:xfrm>
        </p:spPr>
        <p:txBody>
          <a:bodyPr/>
          <a:lstStyle/>
          <a:p>
            <a:r>
              <a:rPr lang="en-US" dirty="0" smtClean="0"/>
              <a:t>What We Did – Repair &amp; Painting</a:t>
            </a:r>
            <a:endParaRPr lang="en-US" dirty="0"/>
          </a:p>
        </p:txBody>
      </p:sp>
      <p:pic>
        <p:nvPicPr>
          <p:cNvPr id="5" name="Picture 4" descr="IMG_33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5986" y="2040335"/>
            <a:ext cx="5349875" cy="4012406"/>
          </a:xfrm>
          <a:prstGeom prst="rect">
            <a:avLst/>
          </a:prstGeom>
        </p:spPr>
      </p:pic>
      <p:pic>
        <p:nvPicPr>
          <p:cNvPr id="6" name="Picture 5" descr="IMG_334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26839" y="2021815"/>
            <a:ext cx="5371041" cy="402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61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250" y="503238"/>
            <a:ext cx="8763000" cy="868362"/>
          </a:xfrm>
        </p:spPr>
        <p:txBody>
          <a:bodyPr/>
          <a:lstStyle/>
          <a:p>
            <a:r>
              <a:rPr lang="en-US" dirty="0" smtClean="0"/>
              <a:t>What We Did – Repair &amp; Painting</a:t>
            </a:r>
            <a:endParaRPr lang="en-US" dirty="0"/>
          </a:p>
        </p:txBody>
      </p:sp>
      <p:pic>
        <p:nvPicPr>
          <p:cNvPr id="3" name="Picture 2" descr="IMG_335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2238375"/>
            <a:ext cx="4910667" cy="3683000"/>
          </a:xfrm>
          <a:prstGeom prst="rect">
            <a:avLst/>
          </a:prstGeom>
        </p:spPr>
      </p:pic>
      <p:pic>
        <p:nvPicPr>
          <p:cNvPr id="4" name="Picture 3" descr="IMG_339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94885" y="2119445"/>
            <a:ext cx="5017558" cy="376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48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250" y="503238"/>
            <a:ext cx="8763000" cy="868362"/>
          </a:xfrm>
        </p:spPr>
        <p:txBody>
          <a:bodyPr/>
          <a:lstStyle/>
          <a:p>
            <a:r>
              <a:rPr lang="en-US" dirty="0" smtClean="0"/>
              <a:t>What We Did –Window </a:t>
            </a:r>
            <a:r>
              <a:rPr lang="en-US" dirty="0"/>
              <a:t>Repair</a:t>
            </a:r>
          </a:p>
        </p:txBody>
      </p:sp>
      <p:pic>
        <p:nvPicPr>
          <p:cNvPr id="5" name="Picture 4" descr="IMG_328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3922" y="2131217"/>
            <a:ext cx="5159375" cy="3869531"/>
          </a:xfrm>
          <a:prstGeom prst="rect">
            <a:avLst/>
          </a:prstGeom>
        </p:spPr>
      </p:pic>
      <p:pic>
        <p:nvPicPr>
          <p:cNvPr id="6" name="Picture 5" descr="IMG_329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1625" y="2137170"/>
            <a:ext cx="520700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88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250" y="503238"/>
            <a:ext cx="8763000" cy="868362"/>
          </a:xfrm>
        </p:spPr>
        <p:txBody>
          <a:bodyPr/>
          <a:lstStyle/>
          <a:p>
            <a:r>
              <a:rPr lang="en-US" dirty="0" smtClean="0"/>
              <a:t>What We Did –Window </a:t>
            </a:r>
            <a:r>
              <a:rPr lang="en-US" dirty="0"/>
              <a:t>Repair</a:t>
            </a:r>
          </a:p>
        </p:txBody>
      </p:sp>
      <p:pic>
        <p:nvPicPr>
          <p:cNvPr id="3" name="Picture 2" descr="IMG_329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2495380"/>
            <a:ext cx="4229325" cy="3171994"/>
          </a:xfrm>
          <a:prstGeom prst="rect">
            <a:avLst/>
          </a:prstGeom>
        </p:spPr>
      </p:pic>
      <p:pic>
        <p:nvPicPr>
          <p:cNvPr id="4" name="Picture 3" descr="IMG_329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5" t="12809" r="21776"/>
          <a:stretch/>
        </p:blipFill>
        <p:spPr>
          <a:xfrm>
            <a:off x="4747859" y="2495380"/>
            <a:ext cx="4237391" cy="317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5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525" y="249238"/>
            <a:ext cx="8863806" cy="868362"/>
          </a:xfrm>
        </p:spPr>
        <p:txBody>
          <a:bodyPr/>
          <a:lstStyle/>
          <a:p>
            <a:r>
              <a:rPr lang="en-US" dirty="0" smtClean="0"/>
              <a:t>How We Did It </a:t>
            </a:r>
            <a:br>
              <a:rPr lang="en-US" dirty="0" smtClean="0"/>
            </a:br>
            <a:r>
              <a:rPr lang="en-US" dirty="0" smtClean="0"/>
              <a:t>Business &amp; Public Service Donors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7" y="1492249"/>
            <a:ext cx="4905375" cy="12263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9081" y="1492249"/>
            <a:ext cx="3611250" cy="12306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9844" y="4898230"/>
            <a:ext cx="1678926" cy="1626459"/>
          </a:xfrm>
          <a:prstGeom prst="rect">
            <a:avLst/>
          </a:prstGeom>
        </p:spPr>
      </p:pic>
      <p:pic>
        <p:nvPicPr>
          <p:cNvPr id="16" name="landingImage" descr="AX Credit Union(Kindle Tablet Edition)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076" y="4872089"/>
            <a:ext cx="1662255" cy="1789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12701" r="11530"/>
          <a:stretch/>
        </p:blipFill>
        <p:spPr>
          <a:xfrm>
            <a:off x="335761" y="4898230"/>
            <a:ext cx="1780989" cy="17629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2531" y="4898230"/>
            <a:ext cx="1851551" cy="17491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/>
          <a:srcRect r="3839"/>
          <a:stretch/>
        </p:blipFill>
        <p:spPr>
          <a:xfrm>
            <a:off x="136525" y="3385278"/>
            <a:ext cx="3598966" cy="1141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72204" y="3008298"/>
            <a:ext cx="5628127" cy="116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43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ask: An up-date for the teacher workroom</a:t>
            </a:r>
          </a:p>
          <a:p>
            <a:pPr lvl="1"/>
            <a:r>
              <a:rPr lang="en-US" dirty="0" smtClean="0"/>
              <a:t>Meeting with Camille Anderson-Finley (project contact), Cheryl Fountain (principal), and the CHMS teachers</a:t>
            </a:r>
          </a:p>
          <a:p>
            <a:r>
              <a:rPr lang="en-US" dirty="0" smtClean="0"/>
              <a:t>Priority Shift</a:t>
            </a:r>
          </a:p>
          <a:p>
            <a:r>
              <a:rPr lang="en-US" dirty="0" smtClean="0"/>
              <a:t>Research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796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We Did It</a:t>
            </a:r>
            <a:br>
              <a:rPr lang="en-US" dirty="0" smtClean="0"/>
            </a:br>
            <a:r>
              <a:rPr lang="en-US" dirty="0" smtClean="0"/>
              <a:t>Individual Donors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966" y="1735137"/>
            <a:ext cx="8612987" cy="4951321"/>
          </a:xfrm>
        </p:spPr>
        <p:txBody>
          <a:bodyPr numCol="2">
            <a:normAutofit/>
          </a:bodyPr>
          <a:lstStyle/>
          <a:p>
            <a:r>
              <a:rPr lang="en-US" sz="3800" dirty="0"/>
              <a:t>Sheila Austin </a:t>
            </a:r>
            <a:endParaRPr lang="en-US" sz="3800" dirty="0" smtClean="0"/>
          </a:p>
          <a:p>
            <a:r>
              <a:rPr lang="en-US" sz="3800" dirty="0" smtClean="0"/>
              <a:t>Mona &amp; Wade Hurston</a:t>
            </a:r>
          </a:p>
          <a:p>
            <a:r>
              <a:rPr lang="en-US" sz="3800" dirty="0" err="1"/>
              <a:t>Phill</a:t>
            </a:r>
            <a:r>
              <a:rPr lang="en-US" sz="3800" dirty="0"/>
              <a:t> Johnson </a:t>
            </a:r>
            <a:endParaRPr lang="en-US" sz="3800" dirty="0" smtClean="0"/>
          </a:p>
          <a:p>
            <a:r>
              <a:rPr lang="en-US" sz="3800" dirty="0" smtClean="0"/>
              <a:t>Bonnie &amp; Jerry Moore</a:t>
            </a:r>
          </a:p>
          <a:p>
            <a:r>
              <a:rPr lang="en-US" sz="3800" dirty="0"/>
              <a:t>Karen Riley </a:t>
            </a:r>
            <a:endParaRPr lang="en-US" sz="3800" dirty="0" smtClean="0"/>
          </a:p>
          <a:p>
            <a:r>
              <a:rPr lang="en-US" sz="3800" dirty="0"/>
              <a:t>Diane </a:t>
            </a:r>
            <a:r>
              <a:rPr lang="en-US" sz="3800" dirty="0" err="1"/>
              <a:t>Sams</a:t>
            </a:r>
            <a:r>
              <a:rPr lang="en-US" sz="3800" dirty="0"/>
              <a:t> </a:t>
            </a:r>
            <a:endParaRPr lang="en-US" sz="3800" dirty="0" smtClean="0"/>
          </a:p>
          <a:p>
            <a:r>
              <a:rPr lang="en-US" sz="3800" dirty="0"/>
              <a:t>Norman </a:t>
            </a:r>
            <a:r>
              <a:rPr lang="en-US" sz="3800" dirty="0" err="1"/>
              <a:t>Schlemmer</a:t>
            </a:r>
            <a:r>
              <a:rPr lang="en-US" sz="3800" dirty="0"/>
              <a:t> </a:t>
            </a:r>
            <a:endParaRPr lang="en-US" sz="3800" dirty="0" smtClean="0"/>
          </a:p>
          <a:p>
            <a:r>
              <a:rPr lang="en-US" sz="3800" dirty="0"/>
              <a:t>Greg Sellers </a:t>
            </a:r>
          </a:p>
        </p:txBody>
      </p:sp>
    </p:spTree>
    <p:extLst>
      <p:ext uri="{BB962C8B-B14F-4D97-AF65-F5344CB8AC3E}">
        <p14:creationId xmlns:p14="http://schemas.microsoft.com/office/powerpoint/2010/main" val="884508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We Did It </a:t>
            </a:r>
            <a:br>
              <a:rPr lang="en-US" dirty="0" smtClean="0"/>
            </a:br>
            <a:r>
              <a:rPr lang="en-US" dirty="0" smtClean="0"/>
              <a:t>Community Partners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798" y="4056529"/>
            <a:ext cx="2537143" cy="1549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45917" y="1849601"/>
            <a:ext cx="2750084" cy="17543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Angelica Rojas </a:t>
            </a:r>
            <a:endParaRPr lang="en-US" sz="54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98" y="1849601"/>
            <a:ext cx="2540000" cy="203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0573" y="2002304"/>
            <a:ext cx="2054225" cy="20542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5530" y="4333314"/>
            <a:ext cx="2857500" cy="8001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86720" y="5671688"/>
            <a:ext cx="77980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Robert Evans Paint Service</a:t>
            </a:r>
          </a:p>
        </p:txBody>
      </p:sp>
    </p:spTree>
    <p:extLst>
      <p:ext uri="{BB962C8B-B14F-4D97-AF65-F5344CB8AC3E}">
        <p14:creationId xmlns:p14="http://schemas.microsoft.com/office/powerpoint/2010/main" val="2411397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564" y="503238"/>
            <a:ext cx="8569193" cy="868362"/>
          </a:xfrm>
        </p:spPr>
        <p:txBody>
          <a:bodyPr/>
          <a:lstStyle/>
          <a:p>
            <a:r>
              <a:rPr lang="en-US" dirty="0" smtClean="0"/>
              <a:t>The Budget – Restoration Costs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35137"/>
            <a:ext cx="7313613" cy="4513343"/>
          </a:xfrm>
        </p:spPr>
        <p:txBody>
          <a:bodyPr/>
          <a:lstStyle/>
          <a:p>
            <a:pPr lvl="0"/>
            <a:r>
              <a:rPr lang="en-US" dirty="0"/>
              <a:t>Paint, Wall and Window Repair, Floor Refinishing and Replacement, and Door Knob Replacement - $8,929.75</a:t>
            </a:r>
            <a:endParaRPr lang="en-US" sz="2000" dirty="0"/>
          </a:p>
          <a:p>
            <a:pPr lvl="1"/>
            <a:r>
              <a:rPr lang="en-US" sz="2400" dirty="0"/>
              <a:t>Flooring </a:t>
            </a:r>
            <a:r>
              <a:rPr lang="en-US" sz="2400" dirty="0" smtClean="0"/>
              <a:t>was </a:t>
            </a:r>
            <a:r>
              <a:rPr lang="en-US" sz="2400" dirty="0"/>
              <a:t>$2,156</a:t>
            </a:r>
            <a:endParaRPr lang="en-US" sz="2000" dirty="0"/>
          </a:p>
          <a:p>
            <a:pPr lvl="2"/>
            <a:r>
              <a:rPr lang="en-US" dirty="0"/>
              <a:t>Sanding and refinishing - $2,031</a:t>
            </a:r>
            <a:endParaRPr lang="en-US" sz="1800" dirty="0"/>
          </a:p>
          <a:p>
            <a:pPr lvl="2"/>
            <a:r>
              <a:rPr lang="en-US" dirty="0"/>
              <a:t>Labor for new flooring in men’s room (</a:t>
            </a:r>
            <a:r>
              <a:rPr lang="en-US" dirty="0" err="1"/>
              <a:t>Birdwood</a:t>
            </a:r>
            <a:r>
              <a:rPr lang="en-US" dirty="0"/>
              <a:t> Floors donated the wood) - $125</a:t>
            </a:r>
            <a:endParaRPr lang="en-US" sz="1800" dirty="0"/>
          </a:p>
          <a:p>
            <a:pPr lvl="1"/>
            <a:r>
              <a:rPr lang="en-US" sz="2400" dirty="0"/>
              <a:t>Reparative painting is $6,458.75</a:t>
            </a:r>
            <a:endParaRPr lang="en-US" sz="2000" dirty="0"/>
          </a:p>
          <a:p>
            <a:pPr lvl="1"/>
            <a:r>
              <a:rPr lang="en-US" sz="2400" dirty="0"/>
              <a:t>Repairs to windows $240</a:t>
            </a:r>
            <a:endParaRPr lang="en-US" sz="2000" dirty="0"/>
          </a:p>
          <a:p>
            <a:pPr lvl="1"/>
            <a:r>
              <a:rPr lang="en-US" sz="2400" dirty="0"/>
              <a:t>Replaced missing door knob $75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970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Budget – Décor Cost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/>
              <a:t>Furniture and accessories $1,913.40</a:t>
            </a:r>
            <a:endParaRPr lang="en-US" sz="2000" dirty="0"/>
          </a:p>
          <a:p>
            <a:pPr lvl="1"/>
            <a:r>
              <a:rPr lang="en-US" sz="2400" dirty="0"/>
              <a:t>Furniture $1,185</a:t>
            </a:r>
            <a:endParaRPr lang="en-US" sz="2000" dirty="0"/>
          </a:p>
          <a:p>
            <a:pPr lvl="1"/>
            <a:r>
              <a:rPr lang="en-US" sz="2400" dirty="0"/>
              <a:t>Microwave, Coffee Pot, and Coffee Supplies $137.06</a:t>
            </a:r>
            <a:endParaRPr lang="en-US" sz="2000" dirty="0"/>
          </a:p>
          <a:p>
            <a:pPr lvl="1"/>
            <a:r>
              <a:rPr lang="en-US" sz="2400" dirty="0"/>
              <a:t>Target Room Accessories $73.65</a:t>
            </a:r>
            <a:endParaRPr lang="en-US" sz="2000" dirty="0"/>
          </a:p>
          <a:p>
            <a:pPr lvl="1"/>
            <a:r>
              <a:rPr lang="en-US" sz="2400" dirty="0"/>
              <a:t>Hobby Lobby Containers, Bulletin Board Supplies and Room Accessories $161.44</a:t>
            </a:r>
            <a:endParaRPr lang="en-US" sz="2000" dirty="0"/>
          </a:p>
          <a:p>
            <a:pPr lvl="1"/>
            <a:r>
              <a:rPr lang="en-US" sz="2400" dirty="0"/>
              <a:t>Office Depot Supplies $40.65</a:t>
            </a:r>
            <a:endParaRPr lang="en-US" sz="2000" dirty="0"/>
          </a:p>
          <a:p>
            <a:pPr lvl="1"/>
            <a:r>
              <a:rPr lang="en-US" sz="2400" dirty="0"/>
              <a:t>Gallery Photos $137.03</a:t>
            </a:r>
            <a:endParaRPr lang="en-US" sz="2000" dirty="0"/>
          </a:p>
          <a:p>
            <a:pPr lvl="1"/>
            <a:r>
              <a:rPr lang="en-US" sz="2400" dirty="0"/>
              <a:t>Amazon Accessories and Office Supplies $178.57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342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70" y="503238"/>
            <a:ext cx="8598388" cy="868362"/>
          </a:xfrm>
        </p:spPr>
        <p:txBody>
          <a:bodyPr/>
          <a:lstStyle/>
          <a:p>
            <a:r>
              <a:rPr lang="en-US" dirty="0" smtClean="0"/>
              <a:t>Total Donations &amp; Expenditures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Total Expenditures: $10,843.15</a:t>
            </a:r>
            <a:endParaRPr lang="en-US" dirty="0" smtClean="0"/>
          </a:p>
          <a:p>
            <a:r>
              <a:rPr lang="en-US" dirty="0" smtClean="0"/>
              <a:t>Total Donations &amp; Pledges: $10,850 </a:t>
            </a:r>
          </a:p>
        </p:txBody>
      </p:sp>
    </p:spTree>
    <p:extLst>
      <p:ext uri="{BB962C8B-B14F-4D97-AF65-F5344CB8AC3E}">
        <p14:creationId xmlns:p14="http://schemas.microsoft.com/office/powerpoint/2010/main" val="456501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the Donation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2654300"/>
            <a:ext cx="7404100" cy="15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45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9057"/>
            <a:ext cx="7313613" cy="868362"/>
          </a:xfrm>
        </p:spPr>
        <p:txBody>
          <a:bodyPr/>
          <a:lstStyle/>
          <a:p>
            <a:r>
              <a:rPr lang="en-US" dirty="0" smtClean="0"/>
              <a:t>Before &amp; After</a:t>
            </a:r>
            <a:endParaRPr lang="en-US" dirty="0"/>
          </a:p>
        </p:txBody>
      </p:sp>
      <p:pic>
        <p:nvPicPr>
          <p:cNvPr id="4" name="Picture 3" descr="Main Room Window Befo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1" y="937419"/>
            <a:ext cx="4233502" cy="5677533"/>
          </a:xfrm>
          <a:prstGeom prst="rect">
            <a:avLst/>
          </a:prstGeom>
        </p:spPr>
      </p:pic>
      <p:pic>
        <p:nvPicPr>
          <p:cNvPr id="5" name="Picture 4" descr="Main Room Window Afte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9126" y="1649770"/>
            <a:ext cx="5698805" cy="427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56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9057"/>
            <a:ext cx="7313613" cy="868362"/>
          </a:xfrm>
        </p:spPr>
        <p:txBody>
          <a:bodyPr/>
          <a:lstStyle/>
          <a:p>
            <a:r>
              <a:rPr lang="en-US" dirty="0" smtClean="0"/>
              <a:t>Before &amp; After</a:t>
            </a:r>
            <a:endParaRPr lang="en-US" dirty="0"/>
          </a:p>
        </p:txBody>
      </p:sp>
      <p:pic>
        <p:nvPicPr>
          <p:cNvPr id="3" name="Picture 2" descr="Main Room Door Befo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80" y="937419"/>
            <a:ext cx="4298496" cy="5698806"/>
          </a:xfrm>
          <a:prstGeom prst="rect">
            <a:avLst/>
          </a:prstGeom>
        </p:spPr>
      </p:pic>
      <p:pic>
        <p:nvPicPr>
          <p:cNvPr id="6" name="Picture 5" descr="Main Room Door Affte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11562" y="1649771"/>
            <a:ext cx="5698805" cy="427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51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9057"/>
            <a:ext cx="7313613" cy="868362"/>
          </a:xfrm>
        </p:spPr>
        <p:txBody>
          <a:bodyPr/>
          <a:lstStyle/>
          <a:p>
            <a:r>
              <a:rPr lang="en-US" dirty="0" smtClean="0"/>
              <a:t>Before &amp; After</a:t>
            </a:r>
            <a:endParaRPr lang="en-US" dirty="0"/>
          </a:p>
        </p:txBody>
      </p:sp>
      <p:pic>
        <p:nvPicPr>
          <p:cNvPr id="4" name="Picture 3" descr="IMG_361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223" y="2759258"/>
            <a:ext cx="4102391" cy="3076793"/>
          </a:xfrm>
          <a:prstGeom prst="rect">
            <a:avLst/>
          </a:prstGeom>
        </p:spPr>
      </p:pic>
      <p:pic>
        <p:nvPicPr>
          <p:cNvPr id="5" name="Picture 4" descr="IMG_212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3"/>
          <a:stretch/>
        </p:blipFill>
        <p:spPr>
          <a:xfrm rot="5400000">
            <a:off x="237523" y="1866783"/>
            <a:ext cx="4624313" cy="395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16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133" y="308116"/>
            <a:ext cx="7313613" cy="868362"/>
          </a:xfrm>
        </p:spPr>
        <p:txBody>
          <a:bodyPr/>
          <a:lstStyle/>
          <a:p>
            <a:r>
              <a:rPr lang="en-US" dirty="0" smtClean="0"/>
              <a:t>Before &amp; After</a:t>
            </a:r>
            <a:endParaRPr lang="en-US" dirty="0"/>
          </a:p>
        </p:txBody>
      </p:sp>
      <p:pic>
        <p:nvPicPr>
          <p:cNvPr id="4" name="Picture 3" descr="Main Room Wall Befo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1" y="2097880"/>
            <a:ext cx="4420087" cy="3206036"/>
          </a:xfrm>
          <a:prstGeom prst="rect">
            <a:avLst/>
          </a:prstGeom>
        </p:spPr>
      </p:pic>
      <p:pic>
        <p:nvPicPr>
          <p:cNvPr id="5" name="Picture 4" descr="Main Room Wall Afte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901" y="2097880"/>
            <a:ext cx="4274715" cy="320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63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Found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Moldy carpet and torn linoleum</a:t>
            </a:r>
          </a:p>
          <a:p>
            <a:r>
              <a:rPr lang="en-US" dirty="0" smtClean="0"/>
              <a:t>Worn and broken furniture</a:t>
            </a:r>
            <a:endParaRPr lang="en-US" dirty="0"/>
          </a:p>
          <a:p>
            <a:r>
              <a:rPr lang="en-US" dirty="0" smtClean="0"/>
              <a:t>Extensive damage to the walls with peeling paint and crumbling concrete </a:t>
            </a:r>
          </a:p>
          <a:p>
            <a:r>
              <a:rPr lang="en-US" dirty="0" smtClean="0"/>
              <a:t>Wood rot in the window frames and missing panes of glass</a:t>
            </a:r>
          </a:p>
          <a:p>
            <a:r>
              <a:rPr lang="en-US" dirty="0" smtClean="0"/>
              <a:t>Missing flooring in men’s room (once linoleum was removed)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367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7881"/>
            <a:ext cx="7313613" cy="868362"/>
          </a:xfrm>
        </p:spPr>
        <p:txBody>
          <a:bodyPr/>
          <a:lstStyle/>
          <a:p>
            <a:r>
              <a:rPr lang="en-US" dirty="0" smtClean="0"/>
              <a:t>Before &amp; After</a:t>
            </a:r>
            <a:endParaRPr lang="en-US" dirty="0"/>
          </a:p>
        </p:txBody>
      </p:sp>
      <p:pic>
        <p:nvPicPr>
          <p:cNvPr id="4" name="Picture 3" descr="Bulletin Boar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99" y="2146091"/>
            <a:ext cx="4297046" cy="3222785"/>
          </a:xfrm>
          <a:prstGeom prst="rect">
            <a:avLst/>
          </a:prstGeom>
        </p:spPr>
      </p:pic>
      <p:pic>
        <p:nvPicPr>
          <p:cNvPr id="5" name="Picture 4" descr="Bulletin Board Af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215" y="2146091"/>
            <a:ext cx="4220994" cy="322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74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9057"/>
            <a:ext cx="7313613" cy="868362"/>
          </a:xfrm>
        </p:spPr>
        <p:txBody>
          <a:bodyPr/>
          <a:lstStyle/>
          <a:p>
            <a:r>
              <a:rPr lang="en-US" dirty="0" smtClean="0"/>
              <a:t>Before &amp; After</a:t>
            </a:r>
            <a:endParaRPr lang="en-US" dirty="0"/>
          </a:p>
        </p:txBody>
      </p:sp>
      <p:pic>
        <p:nvPicPr>
          <p:cNvPr id="3" name="Picture 2" descr="Copier Space Befo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77" y="937420"/>
            <a:ext cx="4288495" cy="5698805"/>
          </a:xfrm>
          <a:prstGeom prst="rect">
            <a:avLst/>
          </a:prstGeom>
        </p:spPr>
      </p:pic>
      <p:pic>
        <p:nvPicPr>
          <p:cNvPr id="4" name="Picture 3" descr="Copier Space Afte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46433" y="1649770"/>
            <a:ext cx="5698805" cy="427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36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9057"/>
            <a:ext cx="7313613" cy="868362"/>
          </a:xfrm>
        </p:spPr>
        <p:txBody>
          <a:bodyPr/>
          <a:lstStyle/>
          <a:p>
            <a:r>
              <a:rPr lang="en-US" dirty="0" smtClean="0"/>
              <a:t>Before &amp; After</a:t>
            </a:r>
            <a:endParaRPr lang="en-US" dirty="0"/>
          </a:p>
        </p:txBody>
      </p:sp>
      <p:pic>
        <p:nvPicPr>
          <p:cNvPr id="5" name="Picture 4" descr="Mens Room Befo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75" y="937419"/>
            <a:ext cx="4223889" cy="5698806"/>
          </a:xfrm>
          <a:prstGeom prst="rect">
            <a:avLst/>
          </a:prstGeom>
        </p:spPr>
      </p:pic>
      <p:pic>
        <p:nvPicPr>
          <p:cNvPr id="6" name="Picture 5" descr="Mens Room Afte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6281" y="1649770"/>
            <a:ext cx="5698806" cy="427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7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</p:spPr>
        <p:txBody>
          <a:bodyPr/>
          <a:lstStyle/>
          <a:p>
            <a:r>
              <a:rPr lang="en-US" dirty="0" smtClean="0"/>
              <a:t>Before &amp; After</a:t>
            </a:r>
            <a:endParaRPr lang="en-US" dirty="0"/>
          </a:p>
        </p:txBody>
      </p:sp>
      <p:pic>
        <p:nvPicPr>
          <p:cNvPr id="3" name="Picture 2" descr="Vending Machen Room Aft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65" y="2181411"/>
            <a:ext cx="4199282" cy="3149461"/>
          </a:xfrm>
          <a:prstGeom prst="rect">
            <a:avLst/>
          </a:prstGeom>
        </p:spPr>
      </p:pic>
      <p:pic>
        <p:nvPicPr>
          <p:cNvPr id="4" name="Picture 3" descr="Vending Machine Room Befo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54" y="2181411"/>
            <a:ext cx="4363534" cy="318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54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</p:spPr>
        <p:txBody>
          <a:bodyPr/>
          <a:lstStyle/>
          <a:p>
            <a:r>
              <a:rPr lang="en-US" dirty="0" smtClean="0"/>
              <a:t>Before &amp; After</a:t>
            </a:r>
            <a:endParaRPr lang="en-US" dirty="0"/>
          </a:p>
        </p:txBody>
      </p:sp>
      <p:pic>
        <p:nvPicPr>
          <p:cNvPr id="5" name="Picture 4" descr="Ladies Room Doors Befo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83" y="2214302"/>
            <a:ext cx="4273176" cy="3116570"/>
          </a:xfrm>
          <a:prstGeom prst="rect">
            <a:avLst/>
          </a:prstGeom>
        </p:spPr>
      </p:pic>
      <p:pic>
        <p:nvPicPr>
          <p:cNvPr id="6" name="Picture 5" descr="Ladies Room Doors Afte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176" y="2214302"/>
            <a:ext cx="4183530" cy="313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011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9057"/>
            <a:ext cx="7313613" cy="868362"/>
          </a:xfrm>
        </p:spPr>
        <p:txBody>
          <a:bodyPr/>
          <a:lstStyle/>
          <a:p>
            <a:r>
              <a:rPr lang="en-US" dirty="0" smtClean="0"/>
              <a:t>Before &amp; After</a:t>
            </a:r>
            <a:endParaRPr lang="en-US" dirty="0"/>
          </a:p>
        </p:txBody>
      </p:sp>
      <p:pic>
        <p:nvPicPr>
          <p:cNvPr id="5" name="Picture 4" descr="Ladies Room 1 Befo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66" y="937419"/>
            <a:ext cx="4339192" cy="5698806"/>
          </a:xfrm>
          <a:prstGeom prst="rect">
            <a:avLst/>
          </a:prstGeom>
        </p:spPr>
      </p:pic>
      <p:pic>
        <p:nvPicPr>
          <p:cNvPr id="6" name="Picture 5" descr="Ladies Room 1 Afte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41896" y="1649769"/>
            <a:ext cx="5698807" cy="427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75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9057"/>
            <a:ext cx="7313613" cy="868362"/>
          </a:xfrm>
        </p:spPr>
        <p:txBody>
          <a:bodyPr/>
          <a:lstStyle/>
          <a:p>
            <a:r>
              <a:rPr lang="en-US" dirty="0" smtClean="0"/>
              <a:t>Before &amp; After</a:t>
            </a:r>
            <a:endParaRPr lang="en-US" dirty="0"/>
          </a:p>
        </p:txBody>
      </p:sp>
      <p:pic>
        <p:nvPicPr>
          <p:cNvPr id="3" name="Picture 2" descr="Ladies Room 2 Befo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1" y="937418"/>
            <a:ext cx="4373580" cy="5767294"/>
          </a:xfrm>
          <a:prstGeom prst="rect">
            <a:avLst/>
          </a:prstGeom>
        </p:spPr>
      </p:pic>
      <p:pic>
        <p:nvPicPr>
          <p:cNvPr id="4" name="Picture 3" descr="Ladies Room 2 Afte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35755" y="1658330"/>
            <a:ext cx="5767293" cy="432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31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</p:spPr>
        <p:txBody>
          <a:bodyPr/>
          <a:lstStyle/>
          <a:p>
            <a:r>
              <a:rPr lang="en-US" dirty="0" smtClean="0"/>
              <a:t>Before &amp; After</a:t>
            </a:r>
            <a:endParaRPr lang="en-US" dirty="0"/>
          </a:p>
        </p:txBody>
      </p:sp>
      <p:pic>
        <p:nvPicPr>
          <p:cNvPr id="5" name="Picture 4" descr="Window Befo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4" y="2330822"/>
            <a:ext cx="4294224" cy="3137647"/>
          </a:xfrm>
          <a:prstGeom prst="rect">
            <a:avLst/>
          </a:prstGeom>
        </p:spPr>
      </p:pic>
      <p:pic>
        <p:nvPicPr>
          <p:cNvPr id="6" name="Picture 5" descr="Window Afte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235" y="2330822"/>
            <a:ext cx="4183529" cy="313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71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</p:spPr>
        <p:txBody>
          <a:bodyPr/>
          <a:lstStyle/>
          <a:p>
            <a:r>
              <a:rPr lang="en-US" dirty="0" smtClean="0"/>
              <a:t>Before &amp; After</a:t>
            </a:r>
            <a:endParaRPr lang="en-US" dirty="0"/>
          </a:p>
        </p:txBody>
      </p:sp>
      <p:pic>
        <p:nvPicPr>
          <p:cNvPr id="3" name="Picture 2" descr="Radiator Befo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97" y="2329427"/>
            <a:ext cx="4204074" cy="3139042"/>
          </a:xfrm>
          <a:prstGeom prst="rect">
            <a:avLst/>
          </a:prstGeom>
        </p:spPr>
      </p:pic>
      <p:pic>
        <p:nvPicPr>
          <p:cNvPr id="4" name="Picture 3" descr="Radiator Af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1" y="2329427"/>
            <a:ext cx="4233956" cy="314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77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9057"/>
            <a:ext cx="7313613" cy="868362"/>
          </a:xfrm>
        </p:spPr>
        <p:txBody>
          <a:bodyPr/>
          <a:lstStyle/>
          <a:p>
            <a:r>
              <a:rPr lang="en-US" dirty="0" smtClean="0"/>
              <a:t>Before &amp; After</a:t>
            </a:r>
            <a:endParaRPr lang="en-US" dirty="0"/>
          </a:p>
        </p:txBody>
      </p:sp>
      <p:pic>
        <p:nvPicPr>
          <p:cNvPr id="5" name="Picture 4" descr="Light Befo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71" y="937418"/>
            <a:ext cx="4303899" cy="5759715"/>
          </a:xfrm>
          <a:prstGeom prst="rect">
            <a:avLst/>
          </a:prstGeom>
        </p:spPr>
      </p:pic>
      <p:pic>
        <p:nvPicPr>
          <p:cNvPr id="6" name="Picture 5" descr="Light Afte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38027" y="1657383"/>
            <a:ext cx="5759716" cy="431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61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Found</a:t>
            </a:r>
            <a:endParaRPr lang="en-US" dirty="0"/>
          </a:p>
        </p:txBody>
      </p:sp>
      <p:pic>
        <p:nvPicPr>
          <p:cNvPr id="5" name="Picture 4" descr="Main Room Window Befo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1371601"/>
            <a:ext cx="3873500" cy="5194735"/>
          </a:xfrm>
          <a:prstGeom prst="rect">
            <a:avLst/>
          </a:prstGeom>
        </p:spPr>
      </p:pic>
      <p:pic>
        <p:nvPicPr>
          <p:cNvPr id="6" name="Picture 5" descr="Main Room Door Befo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839" y="1371600"/>
            <a:ext cx="3918285" cy="519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58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9057"/>
            <a:ext cx="7313613" cy="868362"/>
          </a:xfrm>
        </p:spPr>
        <p:txBody>
          <a:bodyPr/>
          <a:lstStyle/>
          <a:p>
            <a:r>
              <a:rPr lang="en-US" dirty="0" smtClean="0"/>
              <a:t>Before &amp; After</a:t>
            </a:r>
            <a:endParaRPr lang="en-US" dirty="0"/>
          </a:p>
        </p:txBody>
      </p:sp>
      <p:pic>
        <p:nvPicPr>
          <p:cNvPr id="3" name="Picture 2" descr="Bulldog Befo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99" y="943146"/>
            <a:ext cx="4345913" cy="5753989"/>
          </a:xfrm>
          <a:prstGeom prst="rect">
            <a:avLst/>
          </a:prstGeom>
        </p:spPr>
      </p:pic>
      <p:pic>
        <p:nvPicPr>
          <p:cNvPr id="4" name="Picture 3" descr="Bulldog After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3" t="20585" r="22821" b="7425"/>
          <a:stretch/>
        </p:blipFill>
        <p:spPr>
          <a:xfrm rot="5400000">
            <a:off x="3914757" y="1647185"/>
            <a:ext cx="5753990" cy="434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07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Before &amp; After</a:t>
            </a:r>
            <a:endParaRPr lang="en-US" dirty="0"/>
          </a:p>
        </p:txBody>
      </p:sp>
      <p:pic>
        <p:nvPicPr>
          <p:cNvPr id="5" name="Picture 4" descr="Flooring Removal 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2016125"/>
            <a:ext cx="4327571" cy="3301689"/>
          </a:xfrm>
          <a:prstGeom prst="rect">
            <a:avLst/>
          </a:prstGeom>
        </p:spPr>
      </p:pic>
      <p:pic>
        <p:nvPicPr>
          <p:cNvPr id="6" name="Picture 5" descr="Team Aft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499" y="2019783"/>
            <a:ext cx="4397375" cy="329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22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958" y="99826"/>
            <a:ext cx="8379414" cy="868362"/>
          </a:xfrm>
        </p:spPr>
        <p:txBody>
          <a:bodyPr/>
          <a:lstStyle/>
          <a:p>
            <a:r>
              <a:rPr lang="en-US" dirty="0" smtClean="0"/>
              <a:t>The Open House – CHMS Staff</a:t>
            </a:r>
            <a:endParaRPr lang="en-US" dirty="0"/>
          </a:p>
        </p:txBody>
      </p:sp>
      <p:pic>
        <p:nvPicPr>
          <p:cNvPr id="3" name="Picture 2" descr="IMG_362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64" y="1117599"/>
            <a:ext cx="3493247" cy="2619935"/>
          </a:xfrm>
          <a:prstGeom prst="rect">
            <a:avLst/>
          </a:prstGeom>
        </p:spPr>
      </p:pic>
      <p:pic>
        <p:nvPicPr>
          <p:cNvPr id="4" name="Picture 3" descr="IMG_362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989" y="1117599"/>
            <a:ext cx="3541058" cy="2655793"/>
          </a:xfrm>
          <a:prstGeom prst="rect">
            <a:avLst/>
          </a:prstGeom>
        </p:spPr>
      </p:pic>
      <p:pic>
        <p:nvPicPr>
          <p:cNvPr id="7" name="Picture 6" descr="IMG_362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52" y="4052794"/>
            <a:ext cx="3541059" cy="2655794"/>
          </a:xfrm>
          <a:prstGeom prst="rect">
            <a:avLst/>
          </a:prstGeom>
        </p:spPr>
      </p:pic>
      <p:pic>
        <p:nvPicPr>
          <p:cNvPr id="8" name="Picture 7" descr="IMG_362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989" y="4052795"/>
            <a:ext cx="3541058" cy="265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772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778" y="284249"/>
            <a:ext cx="8715176" cy="868362"/>
          </a:xfrm>
        </p:spPr>
        <p:txBody>
          <a:bodyPr/>
          <a:lstStyle/>
          <a:p>
            <a:r>
              <a:rPr lang="en-US" dirty="0" smtClean="0"/>
              <a:t>The Open House </a:t>
            </a:r>
            <a:br>
              <a:rPr lang="en-US" dirty="0" smtClean="0"/>
            </a:br>
            <a:r>
              <a:rPr lang="en-US" dirty="0" smtClean="0"/>
              <a:t>Donors &amp; Community Partners</a:t>
            </a:r>
            <a:endParaRPr lang="en-US" dirty="0"/>
          </a:p>
        </p:txBody>
      </p:sp>
      <p:pic>
        <p:nvPicPr>
          <p:cNvPr id="4" name="Picture 3" descr="IMG_363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491" y="1576818"/>
            <a:ext cx="3990463" cy="2992847"/>
          </a:xfrm>
          <a:prstGeom prst="rect">
            <a:avLst/>
          </a:prstGeom>
        </p:spPr>
      </p:pic>
      <p:pic>
        <p:nvPicPr>
          <p:cNvPr id="5" name="Picture 4" descr="IMG_364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78" y="1576818"/>
            <a:ext cx="4029127" cy="3021846"/>
          </a:xfrm>
          <a:prstGeom prst="rect">
            <a:avLst/>
          </a:prstGeom>
        </p:spPr>
      </p:pic>
      <p:pic>
        <p:nvPicPr>
          <p:cNvPr id="6" name="Picture 5" descr="The Guys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1" t="8509" b="15931"/>
          <a:stretch/>
        </p:blipFill>
        <p:spPr>
          <a:xfrm>
            <a:off x="2759075" y="4335979"/>
            <a:ext cx="3851088" cy="239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00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Thoughts &amp;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don’t want this renovation to stop in this room.</a:t>
            </a:r>
          </a:p>
          <a:p>
            <a:r>
              <a:rPr lang="en-US" dirty="0" smtClean="0"/>
              <a:t>We don’t want this renovation to stop in this school.</a:t>
            </a:r>
          </a:p>
          <a:p>
            <a:r>
              <a:rPr lang="en-US" dirty="0" smtClean="0"/>
              <a:t>Many people want change. How will we give them concrete ways to contribute?</a:t>
            </a:r>
          </a:p>
          <a:p>
            <a:r>
              <a:rPr lang="en-US" dirty="0" smtClean="0"/>
              <a:t>How will you contribute?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124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Found</a:t>
            </a:r>
            <a:endParaRPr lang="en-US" dirty="0"/>
          </a:p>
        </p:txBody>
      </p:sp>
      <p:pic>
        <p:nvPicPr>
          <p:cNvPr id="7" name="Picture 6" descr="Mens Room Befo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66" y="1633346"/>
            <a:ext cx="3668659" cy="4949699"/>
          </a:xfrm>
          <a:prstGeom prst="rect">
            <a:avLst/>
          </a:prstGeom>
        </p:spPr>
      </p:pic>
      <p:pic>
        <p:nvPicPr>
          <p:cNvPr id="9" name="Picture 8" descr="Ladies Room 1 Befo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358" y="1633346"/>
            <a:ext cx="3768806" cy="494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61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Found</a:t>
            </a:r>
            <a:endParaRPr lang="en-US" dirty="0"/>
          </a:p>
        </p:txBody>
      </p:sp>
      <p:pic>
        <p:nvPicPr>
          <p:cNvPr id="3" name="Picture 2" descr="Window Befo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55876"/>
            <a:ext cx="4320665" cy="3156966"/>
          </a:xfrm>
          <a:prstGeom prst="rect">
            <a:avLst/>
          </a:prstGeom>
        </p:spPr>
      </p:pic>
      <p:pic>
        <p:nvPicPr>
          <p:cNvPr id="5" name="Picture 4" descr="Radiator Befo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294" y="2555876"/>
            <a:ext cx="4228079" cy="315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591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Found</a:t>
            </a:r>
            <a:endParaRPr lang="en-US" dirty="0"/>
          </a:p>
        </p:txBody>
      </p:sp>
      <p:pic>
        <p:nvPicPr>
          <p:cNvPr id="3" name="Picture 2" descr="Men's Room Sheet and Til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12613" y="2122942"/>
            <a:ext cx="5048645" cy="3786484"/>
          </a:xfrm>
          <a:prstGeom prst="rect">
            <a:avLst/>
          </a:prstGeom>
        </p:spPr>
      </p:pic>
      <p:pic>
        <p:nvPicPr>
          <p:cNvPr id="5" name="Picture 4" descr="Ladies' Room Hardwood Pee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7971" y="2124141"/>
            <a:ext cx="5058237" cy="379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7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Found</a:t>
            </a:r>
            <a:endParaRPr lang="en-US" dirty="0"/>
          </a:p>
        </p:txBody>
      </p:sp>
      <p:pic>
        <p:nvPicPr>
          <p:cNvPr id="4" name="Picture 3" descr="Broken Window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9" r="26922"/>
          <a:stretch/>
        </p:blipFill>
        <p:spPr>
          <a:xfrm>
            <a:off x="476248" y="1491861"/>
            <a:ext cx="3810000" cy="5048644"/>
          </a:xfrm>
          <a:prstGeom prst="rect">
            <a:avLst/>
          </a:prstGeom>
        </p:spPr>
      </p:pic>
      <p:pic>
        <p:nvPicPr>
          <p:cNvPr id="6" name="Picture 5" descr="Missing Floorin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19585" y="2128841"/>
            <a:ext cx="5041902" cy="378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34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Did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35138"/>
            <a:ext cx="7313613" cy="445611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Put together a plan</a:t>
            </a:r>
          </a:p>
          <a:p>
            <a:r>
              <a:rPr lang="en-US" dirty="0" smtClean="0"/>
              <a:t>Got bids</a:t>
            </a:r>
          </a:p>
          <a:p>
            <a:r>
              <a:rPr lang="en-US" dirty="0" smtClean="0"/>
              <a:t>Created a budget</a:t>
            </a:r>
          </a:p>
          <a:p>
            <a:r>
              <a:rPr lang="en-US" dirty="0" smtClean="0"/>
              <a:t>FUND RAISING! </a:t>
            </a:r>
          </a:p>
          <a:p>
            <a:r>
              <a:rPr lang="en-US" dirty="0"/>
              <a:t>Took out the </a:t>
            </a:r>
            <a:r>
              <a:rPr lang="en-US" dirty="0" smtClean="0"/>
              <a:t>carpet</a:t>
            </a:r>
          </a:p>
          <a:p>
            <a:r>
              <a:rPr lang="en-US" dirty="0" smtClean="0"/>
              <a:t>Hired flooring company and reparative painters</a:t>
            </a:r>
          </a:p>
          <a:p>
            <a:r>
              <a:rPr lang="en-US" dirty="0" smtClean="0"/>
              <a:t>Bought furniture, small appliances, office supplies, and accessories </a:t>
            </a:r>
          </a:p>
          <a:p>
            <a:r>
              <a:rPr lang="en-US" dirty="0" smtClean="0"/>
              <a:t>Finishing touches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592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418</TotalTime>
  <Words>689</Words>
  <Application>Microsoft Macintosh PowerPoint</Application>
  <PresentationFormat>On-screen Show (4:3)</PresentationFormat>
  <Paragraphs>143</Paragraphs>
  <Slides>44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Inkwell</vt:lpstr>
      <vt:lpstr>Project 6:  Capital Heights Middle School</vt:lpstr>
      <vt:lpstr>The Why</vt:lpstr>
      <vt:lpstr>What We Found</vt:lpstr>
      <vt:lpstr>What We Found</vt:lpstr>
      <vt:lpstr>What We Found</vt:lpstr>
      <vt:lpstr>What We Found</vt:lpstr>
      <vt:lpstr>What We Found</vt:lpstr>
      <vt:lpstr>What We Found</vt:lpstr>
      <vt:lpstr>What We Did</vt:lpstr>
      <vt:lpstr>What We Did – Removed Flooring</vt:lpstr>
      <vt:lpstr>What We Did – Removed Flooring</vt:lpstr>
      <vt:lpstr>What We Did – Hired These Guys</vt:lpstr>
      <vt:lpstr>What We Did - Flooring</vt:lpstr>
      <vt:lpstr>What We Did - Flooring</vt:lpstr>
      <vt:lpstr>What We Did – Repair &amp; Painting</vt:lpstr>
      <vt:lpstr>What We Did – Repair &amp; Painting</vt:lpstr>
      <vt:lpstr>What We Did –Window Repair</vt:lpstr>
      <vt:lpstr>What We Did –Window Repair</vt:lpstr>
      <vt:lpstr>How We Did It  Business &amp; Public Service Donors</vt:lpstr>
      <vt:lpstr>How We Did It Individual Donors</vt:lpstr>
      <vt:lpstr>How We Did It  Community Partners</vt:lpstr>
      <vt:lpstr>The Budget – Restoration Costs</vt:lpstr>
      <vt:lpstr>The Budget – Décor Cost</vt:lpstr>
      <vt:lpstr>Total Donations &amp; Expenditures</vt:lpstr>
      <vt:lpstr>Beyond the Donation</vt:lpstr>
      <vt:lpstr>Before &amp; After</vt:lpstr>
      <vt:lpstr>Before &amp; After</vt:lpstr>
      <vt:lpstr>Before &amp; After</vt:lpstr>
      <vt:lpstr>Before &amp; After</vt:lpstr>
      <vt:lpstr>Before &amp; After</vt:lpstr>
      <vt:lpstr>Before &amp; After</vt:lpstr>
      <vt:lpstr>Before &amp; After</vt:lpstr>
      <vt:lpstr>Before &amp; After</vt:lpstr>
      <vt:lpstr>Before &amp; After</vt:lpstr>
      <vt:lpstr>Before &amp; After</vt:lpstr>
      <vt:lpstr>Before &amp; After</vt:lpstr>
      <vt:lpstr>Before &amp; After</vt:lpstr>
      <vt:lpstr>Before &amp; After</vt:lpstr>
      <vt:lpstr>Before &amp; After</vt:lpstr>
      <vt:lpstr>Before &amp; After</vt:lpstr>
      <vt:lpstr>Before &amp; After</vt:lpstr>
      <vt:lpstr>The Open House – CHMS Staff</vt:lpstr>
      <vt:lpstr>The Open House  Donors &amp; Community Partners</vt:lpstr>
      <vt:lpstr>Final Thoughts &amp; Challenge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6:  Capital Heights Middle School</dc:title>
  <dc:creator>Mona Hurston</dc:creator>
  <cp:lastModifiedBy>Mona Hurston</cp:lastModifiedBy>
  <cp:revision>58</cp:revision>
  <dcterms:created xsi:type="dcterms:W3CDTF">2019-04-05T21:26:25Z</dcterms:created>
  <dcterms:modified xsi:type="dcterms:W3CDTF">2019-04-10T15:02:05Z</dcterms:modified>
</cp:coreProperties>
</file>