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84" r:id="rId2"/>
    <p:sldId id="262" r:id="rId3"/>
    <p:sldId id="285" r:id="rId4"/>
    <p:sldId id="263" r:id="rId5"/>
    <p:sldId id="264" r:id="rId6"/>
    <p:sldId id="265" r:id="rId7"/>
    <p:sldId id="266" r:id="rId8"/>
    <p:sldId id="267" r:id="rId9"/>
    <p:sldId id="269" r:id="rId10"/>
    <p:sldId id="286" r:id="rId11"/>
    <p:sldId id="257" r:id="rId12"/>
    <p:sldId id="258" r:id="rId13"/>
    <p:sldId id="259" r:id="rId14"/>
    <p:sldId id="270" r:id="rId15"/>
    <p:sldId id="271" r:id="rId16"/>
    <p:sldId id="272" r:id="rId17"/>
    <p:sldId id="273" r:id="rId18"/>
    <p:sldId id="281" r:id="rId19"/>
    <p:sldId id="282" r:id="rId20"/>
    <p:sldId id="277" r:id="rId21"/>
    <p:sldId id="278" r:id="rId22"/>
    <p:sldId id="279" r:id="rId23"/>
    <p:sldId id="280" r:id="rId24"/>
    <p:sldId id="287" r:id="rId25"/>
    <p:sldId id="289" r:id="rId26"/>
    <p:sldId id="290" r:id="rId27"/>
    <p:sldId id="288" r:id="rId28"/>
    <p:sldId id="29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C035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95" d="100"/>
          <a:sy n="95" d="100"/>
        </p:scale>
        <p:origin x="87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0ADFF-F5D8-2A46-A3B4-2D0F3972E81A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8B31B-4518-9A4A-9B97-3E21AA5B5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34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AAA40-9CEE-4A55-9A03-FE596BEF3D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00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D0C3-DA0B-47DC-A515-7FC0EA80E40D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17B5-9B04-4E54-A893-59D25BBA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0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D0C3-DA0B-47DC-A515-7FC0EA80E40D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17B5-9B04-4E54-A893-59D25BBA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D0C3-DA0B-47DC-A515-7FC0EA80E40D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17B5-9B04-4E54-A893-59D25BBA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41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D0C3-DA0B-47DC-A515-7FC0EA80E40D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17B5-9B04-4E54-A893-59D25BBA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42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D0C3-DA0B-47DC-A515-7FC0EA80E40D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17B5-9B04-4E54-A893-59D25BBA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6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D0C3-DA0B-47DC-A515-7FC0EA80E40D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17B5-9B04-4E54-A893-59D25BBA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6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D0C3-DA0B-47DC-A515-7FC0EA80E40D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17B5-9B04-4E54-A893-59D25BBA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7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D0C3-DA0B-47DC-A515-7FC0EA80E40D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17B5-9B04-4E54-A893-59D25BBA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7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D0C3-DA0B-47DC-A515-7FC0EA80E40D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17B5-9B04-4E54-A893-59D25BBA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2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D0C3-DA0B-47DC-A515-7FC0EA80E40D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17B5-9B04-4E54-A893-59D25BBA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31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D0C3-DA0B-47DC-A515-7FC0EA80E40D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17B5-9B04-4E54-A893-59D25BBA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4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5D0C3-DA0B-47DC-A515-7FC0EA80E40D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317B5-9B04-4E54-A893-59D25BBA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5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9" Type="http://schemas.openxmlformats.org/officeDocument/2006/relationships/image" Target="../media/image9.JPG"/><Relationship Id="rId10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3" t="8669" r="11591" b="1201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0847" y="5255567"/>
            <a:ext cx="5002306" cy="1323439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E.A.T South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Project Team 4</a:t>
            </a:r>
            <a:endParaRPr lang="en-US" sz="4000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81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t="-339" r="4668" b="339"/>
          <a:stretch/>
        </p:blipFill>
        <p:spPr>
          <a:xfrm>
            <a:off x="0" y="0"/>
            <a:ext cx="9144000" cy="6858000"/>
          </a:xfrm>
        </p:spPr>
      </p:pic>
      <p:sp>
        <p:nvSpPr>
          <p:cNvPr id="7" name="Rectangle 6"/>
          <p:cNvSpPr/>
          <p:nvPr/>
        </p:nvSpPr>
        <p:spPr>
          <a:xfrm>
            <a:off x="457200" y="457200"/>
            <a:ext cx="8229600" cy="59436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Drainage Assessment </a:t>
            </a:r>
            <a:endParaRPr lang="en-US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Attendees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Max Vaughn, PE – </a:t>
            </a:r>
            <a:r>
              <a:rPr lang="en-US" b="1" dirty="0" err="1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Goodwyn|Mills|Cawood</a:t>
            </a:r>
            <a:endParaRPr lang="en-US" b="1" dirty="0" smtClean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lvl="1"/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Clint Mitchell - </a:t>
            </a:r>
            <a:r>
              <a:rPr lang="en-US" b="1" dirty="0" err="1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Goodwyn|Mills|Cawood</a:t>
            </a:r>
            <a:endParaRPr lang="en-US" b="1" dirty="0" smtClean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lvl="1"/>
            <a:r>
              <a:rPr lang="en-US" b="1" dirty="0" err="1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Jetson</a:t>
            </a:r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Brown - E.A.T South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Sara </a:t>
            </a:r>
            <a:r>
              <a:rPr lang="en-US" b="1" dirty="0" err="1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Byard</a:t>
            </a:r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– E.A.T South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James P. Jackson – Torchbearers Class 8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61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5"/>
          <a:stretch/>
        </p:blipFill>
        <p:spPr>
          <a:xfrm>
            <a:off x="0" y="0"/>
            <a:ext cx="9144000" cy="6982690"/>
          </a:xfrm>
        </p:spPr>
      </p:pic>
      <p:sp>
        <p:nvSpPr>
          <p:cNvPr id="5" name="Rectangle 4"/>
          <p:cNvSpPr/>
          <p:nvPr/>
        </p:nvSpPr>
        <p:spPr>
          <a:xfrm>
            <a:off x="457200" y="457200"/>
            <a:ext cx="8229600" cy="59436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410268"/>
            <a:ext cx="7906584" cy="4990532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Max Vaughn </a:t>
            </a:r>
            <a:r>
              <a:rPr lang="en-US" sz="2800" b="1" i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PE </a:t>
            </a:r>
            <a:r>
              <a:rPr lang="en-US" sz="2800" b="1" i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Civil Engineering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Initial assessment June 3, 2016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Recommendation Received 8/6/2016: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Installation of a 4” underdrain on a slight down grade within raised beds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O</a:t>
            </a:r>
            <a:r>
              <a:rPr lang="en-US" sz="24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utlet into the ditch north of the facility. 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M</a:t>
            </a:r>
            <a:r>
              <a:rPr lang="en-US" sz="24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inimum installation depth of 12” for the line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Avoid the irrigation and electrical lines </a:t>
            </a:r>
            <a:br>
              <a:rPr lang="en-US" sz="24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(Eat South pipe configuration not available)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Backfill the pipe with the pea gravel and cover with soil from digging the trench.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Projected Material </a:t>
            </a:r>
            <a:r>
              <a:rPr lang="en-US" sz="2800" b="1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E</a:t>
            </a:r>
            <a:r>
              <a:rPr lang="en-US" sz="28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xpense: $500</a:t>
            </a:r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0936" y="365760"/>
            <a:ext cx="816408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err="1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Goodwyn|Mills|Cawood</a:t>
            </a:r>
            <a:endParaRPr lang="en-US" sz="4400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5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9349" y="-504265"/>
            <a:ext cx="5889811" cy="88347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0936" y="365760"/>
            <a:ext cx="58382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Gill Sans MT" charset="0"/>
                <a:ea typeface="Gill Sans MT" charset="0"/>
                <a:cs typeface="Gill Sans MT" charset="0"/>
              </a:rPr>
              <a:t>THE PLAN</a:t>
            </a:r>
          </a:p>
        </p:txBody>
      </p:sp>
    </p:spTree>
    <p:extLst>
      <p:ext uri="{BB962C8B-B14F-4D97-AF65-F5344CB8AC3E}">
        <p14:creationId xmlns:p14="http://schemas.microsoft.com/office/powerpoint/2010/main" val="223812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9"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457200" y="457200"/>
            <a:ext cx="8229600" cy="59436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65760"/>
            <a:ext cx="8164080" cy="99417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Drainage Project Challenges</a:t>
            </a:r>
            <a:endParaRPr lang="en-US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30936" y="1828800"/>
            <a:ext cx="7209339" cy="4362355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Water Flooding Beds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Underground Utilities Not Marked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Irrigation Schematic Unavailable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Geo Mat Installed 8 inches Deep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Mechanical Trencher may compromise Geo Mat (20</a:t>
            </a:r>
            <a:r>
              <a:rPr lang="en-US" sz="2400" b="1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+ shovel ready volunteers </a:t>
            </a:r>
            <a:r>
              <a:rPr lang="en-US" sz="24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)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Soil Test Required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Environmental Concerns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Material to be Ordered by EAT South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Tabled by EAT </a:t>
            </a:r>
            <a:r>
              <a:rPr lang="en-US" sz="24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South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70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" r="6477"/>
          <a:stretch/>
        </p:blipFill>
        <p:spPr>
          <a:xfrm>
            <a:off x="0" y="-99676"/>
            <a:ext cx="9144000" cy="69576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457200"/>
            <a:ext cx="8229600" cy="59436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Internship</a:t>
            </a:r>
            <a:endParaRPr lang="en-US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Internship created for student studying Marketing at Auburn Montgomery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Maintain Social Media accounts	</a:t>
            </a:r>
          </a:p>
        </p:txBody>
      </p:sp>
    </p:spTree>
    <p:extLst>
      <p:ext uri="{BB962C8B-B14F-4D97-AF65-F5344CB8AC3E}">
        <p14:creationId xmlns:p14="http://schemas.microsoft.com/office/powerpoint/2010/main" val="213335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r="4287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457200"/>
            <a:ext cx="8229600" cy="59436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Benefits to interns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Work experience in a non-profit setting dependent on media outreach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3 hours of college credit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Participation/Invitation to all E.A.T. South events during internship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Certificate of completion recognizing details of service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Internship</a:t>
            </a:r>
            <a:endParaRPr lang="en-US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60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7" r="1859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457200"/>
            <a:ext cx="8229600" cy="59436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Internship</a:t>
            </a:r>
            <a:endParaRPr lang="en-US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Benefits to E.A.T. South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Personnel dedicated to managing social media presence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Increased exposure among students at AUM and in the community</a:t>
            </a:r>
            <a:endParaRPr lang="en-US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457200"/>
            <a:ext cx="8229600" cy="59436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Internship</a:t>
            </a:r>
            <a:endParaRPr lang="en-US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Position is being advertised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Students are in the process of being approved by the AUM College of Business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Once approved, their information will be sent to E.A.T. South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Projected start date: January 2017</a:t>
            </a:r>
          </a:p>
        </p:txBody>
      </p:sp>
    </p:spTree>
    <p:extLst>
      <p:ext uri="{BB962C8B-B14F-4D97-AF65-F5344CB8AC3E}">
        <p14:creationId xmlns:p14="http://schemas.microsoft.com/office/powerpoint/2010/main" val="103386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1"/>
          <a:stretch/>
        </p:blipFill>
        <p:spPr>
          <a:xfrm>
            <a:off x="0" y="0"/>
            <a:ext cx="9144000" cy="6858000"/>
          </a:xfrm>
        </p:spPr>
      </p:pic>
      <p:sp>
        <p:nvSpPr>
          <p:cNvPr id="6" name="Rectangle 5"/>
          <p:cNvSpPr/>
          <p:nvPr/>
        </p:nvSpPr>
        <p:spPr>
          <a:xfrm>
            <a:off x="609600" y="609600"/>
            <a:ext cx="8229600" cy="59436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Marketing Assessment</a:t>
            </a:r>
            <a:endParaRPr lang="en-US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Assess Current Marketing Efforts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Strategize on Future Marketing Goals</a:t>
            </a:r>
          </a:p>
          <a:p>
            <a:endParaRPr lang="en-US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34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1"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457200" y="457200"/>
            <a:ext cx="8229600" cy="59436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Marketing Assessment</a:t>
            </a:r>
            <a:endParaRPr lang="en-US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Develop List of Questions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Celebrate the Strengths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Evaluate Gaps in Marketing Strategy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Evolution of Brand</a:t>
            </a:r>
          </a:p>
          <a:p>
            <a:endParaRPr lang="en-US" b="1" dirty="0" smtClean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endParaRPr lang="en-US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4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5660" y="861543"/>
            <a:ext cx="7955195" cy="5134915"/>
            <a:chOff x="307742" y="1381407"/>
            <a:chExt cx="7955195" cy="5134915"/>
          </a:xfrm>
        </p:grpSpPr>
        <p:sp>
          <p:nvSpPr>
            <p:cNvPr id="12" name="Oval 11"/>
            <p:cNvSpPr/>
            <p:nvPr/>
          </p:nvSpPr>
          <p:spPr>
            <a:xfrm>
              <a:off x="1025338" y="1381407"/>
              <a:ext cx="1371600" cy="1371600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025338" y="3053324"/>
              <a:ext cx="1371600" cy="13716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11000" t="-6000" r="-11000" b="-58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025338" y="4774548"/>
              <a:ext cx="1371600" cy="13716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832131" y="1381407"/>
              <a:ext cx="1371600" cy="13716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6000" r="-4000" b="-3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832131" y="3053324"/>
              <a:ext cx="1371600" cy="1371600"/>
            </a:xfrm>
            <a:prstGeom prst="ellipse">
              <a:avLst/>
            </a:prstGeom>
            <a:blipFill>
              <a:blip r:embed="rId6"/>
              <a:stretch>
                <a:fillRect l="-3000" t="-5000" r="-5000" b="-5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832131" y="4774548"/>
              <a:ext cx="1371600" cy="1371600"/>
            </a:xfrm>
            <a:prstGeom prst="ellipse">
              <a:avLst/>
            </a:prstGeom>
            <a:blipFill dpi="0" rotWithShape="1">
              <a:blip r:embed="rId7"/>
              <a:srcRect/>
              <a:stretch>
                <a:fillRect l="-3000" r="-9000" b="-5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638924" y="1381407"/>
              <a:ext cx="1371600" cy="1371600"/>
            </a:xfrm>
            <a:prstGeom prst="ellipse">
              <a:avLst/>
            </a:prstGeom>
            <a:blipFill dpi="0" rotWithShape="1">
              <a:blip r:embed="rId8"/>
              <a:srcRect/>
              <a:stretch>
                <a:fillRect l="-34000" r="-46000" b="-8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638924" y="3053324"/>
              <a:ext cx="1371600" cy="1371600"/>
            </a:xfrm>
            <a:prstGeom prst="ellipse">
              <a:avLst/>
            </a:prstGeom>
            <a:blipFill dpi="0" rotWithShape="1">
              <a:blip r:embed="rId9"/>
              <a:srcRect/>
              <a:stretch>
                <a:fillRect l="-63000" t="-10000" r="-54000" b="-19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638924" y="4774548"/>
              <a:ext cx="1371600" cy="1371600"/>
            </a:xfrm>
            <a:prstGeom prst="ellipse">
              <a:avLst/>
            </a:prstGeom>
            <a:blipFill dpi="0" rotWithShape="1">
              <a:blip r:embed="rId10"/>
              <a:srcRect/>
              <a:stretch>
                <a:fillRect l="-13000" b="-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86511" y="6146148"/>
              <a:ext cx="1876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B050"/>
                  </a:solidFill>
                  <a:latin typeface="Gill Sans MT" charset="0"/>
                  <a:ea typeface="Gill Sans MT" charset="0"/>
                  <a:cs typeface="Gill Sans MT" charset="0"/>
                </a:rPr>
                <a:t>Tamara Hartley</a:t>
              </a:r>
              <a:endParaRPr lang="en-US" b="1" dirty="0">
                <a:solidFill>
                  <a:srgbClr val="00B050"/>
                </a:solidFill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72925" y="2689431"/>
              <a:ext cx="1876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B050"/>
                  </a:solidFill>
                  <a:latin typeface="Gill Sans MT" charset="0"/>
                  <a:ea typeface="Gill Sans MT" charset="0"/>
                  <a:cs typeface="Gill Sans MT" charset="0"/>
                </a:rPr>
                <a:t>Aaron </a:t>
              </a:r>
              <a:r>
                <a:rPr lang="en-US" b="1" dirty="0" err="1" smtClean="0">
                  <a:solidFill>
                    <a:srgbClr val="00B050"/>
                  </a:solidFill>
                  <a:latin typeface="Gill Sans MT" charset="0"/>
                  <a:ea typeface="Gill Sans MT" charset="0"/>
                  <a:cs typeface="Gill Sans MT" charset="0"/>
                </a:rPr>
                <a:t>Ganey</a:t>
              </a:r>
              <a:endParaRPr lang="en-US" b="1" dirty="0">
                <a:solidFill>
                  <a:srgbClr val="00B050"/>
                </a:solidFill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79718" y="2687538"/>
              <a:ext cx="1876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B050"/>
                  </a:solidFill>
                  <a:latin typeface="Gill Sans MT" charset="0"/>
                  <a:ea typeface="Gill Sans MT" charset="0"/>
                  <a:cs typeface="Gill Sans MT" charset="0"/>
                </a:rPr>
                <a:t>Brian </a:t>
              </a:r>
              <a:r>
                <a:rPr lang="en-US" b="1" dirty="0" err="1" smtClean="0">
                  <a:solidFill>
                    <a:srgbClr val="00B050"/>
                  </a:solidFill>
                  <a:latin typeface="Gill Sans MT" charset="0"/>
                  <a:ea typeface="Gill Sans MT" charset="0"/>
                  <a:cs typeface="Gill Sans MT" charset="0"/>
                </a:rPr>
                <a:t>Matney</a:t>
              </a:r>
              <a:endParaRPr lang="en-US" b="1" dirty="0">
                <a:solidFill>
                  <a:srgbClr val="00B050"/>
                </a:solidFill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386511" y="2716397"/>
              <a:ext cx="1876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B050"/>
                  </a:solidFill>
                  <a:latin typeface="Gill Sans MT" charset="0"/>
                  <a:ea typeface="Gill Sans MT" charset="0"/>
                  <a:cs typeface="Gill Sans MT" charset="0"/>
                </a:rPr>
                <a:t>Carlton Avery</a:t>
              </a:r>
              <a:endParaRPr lang="en-US" b="1" dirty="0">
                <a:solidFill>
                  <a:srgbClr val="00B050"/>
                </a:solidFill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7742" y="4442805"/>
              <a:ext cx="2806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rgbClr val="00B050"/>
                  </a:solidFill>
                  <a:latin typeface="Gill Sans MT" charset="0"/>
                  <a:ea typeface="Gill Sans MT" charset="0"/>
                  <a:cs typeface="Gill Sans MT" charset="0"/>
                </a:rPr>
                <a:t>Chandalyn</a:t>
              </a:r>
              <a:r>
                <a:rPr lang="en-US" b="1" dirty="0" smtClean="0">
                  <a:solidFill>
                    <a:srgbClr val="00B050"/>
                  </a:solidFill>
                  <a:latin typeface="Gill Sans MT" charset="0"/>
                  <a:ea typeface="Gill Sans MT" charset="0"/>
                  <a:cs typeface="Gill Sans MT" charset="0"/>
                </a:rPr>
                <a:t> </a:t>
              </a:r>
              <a:r>
                <a:rPr lang="en-US" b="1" dirty="0" err="1" smtClean="0">
                  <a:solidFill>
                    <a:srgbClr val="00B050"/>
                  </a:solidFill>
                  <a:latin typeface="Gill Sans MT" charset="0"/>
                  <a:ea typeface="Gill Sans MT" charset="0"/>
                  <a:cs typeface="Gill Sans MT" charset="0"/>
                </a:rPr>
                <a:t>Chrzonowski</a:t>
              </a:r>
              <a:endParaRPr lang="en-US" b="1" dirty="0">
                <a:solidFill>
                  <a:srgbClr val="00B050"/>
                </a:solidFill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579718" y="4442805"/>
              <a:ext cx="1876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mtClean="0">
                  <a:solidFill>
                    <a:srgbClr val="00B050"/>
                  </a:solidFill>
                  <a:latin typeface="Gill Sans MT" charset="0"/>
                  <a:ea typeface="Gill Sans MT" charset="0"/>
                  <a:cs typeface="Gill Sans MT" charset="0"/>
                </a:rPr>
                <a:t>Cindy Sawyer</a:t>
              </a:r>
              <a:endParaRPr lang="en-US" b="1" dirty="0">
                <a:solidFill>
                  <a:srgbClr val="00B050"/>
                </a:solidFill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386511" y="4441826"/>
              <a:ext cx="1876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B050"/>
                  </a:solidFill>
                  <a:latin typeface="Gill Sans MT" charset="0"/>
                  <a:ea typeface="Gill Sans MT" charset="0"/>
                  <a:cs typeface="Gill Sans MT" charset="0"/>
                </a:rPr>
                <a:t>James Jackson</a:t>
              </a:r>
              <a:endParaRPr lang="en-US" b="1" dirty="0">
                <a:solidFill>
                  <a:srgbClr val="00B050"/>
                </a:solidFill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72925" y="6146990"/>
              <a:ext cx="1876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B050"/>
                  </a:solidFill>
                  <a:latin typeface="Gill Sans MT" charset="0"/>
                  <a:ea typeface="Gill Sans MT" charset="0"/>
                  <a:cs typeface="Gill Sans MT" charset="0"/>
                </a:rPr>
                <a:t>Kenny Ward, Jr.</a:t>
              </a:r>
              <a:endParaRPr lang="en-US" b="1" dirty="0">
                <a:solidFill>
                  <a:srgbClr val="00B050"/>
                </a:solidFill>
                <a:latin typeface="Gill Sans MT" charset="0"/>
                <a:ea typeface="Gill Sans MT" charset="0"/>
                <a:cs typeface="Gill Sans MT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560808" y="6146148"/>
              <a:ext cx="1876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B050"/>
                  </a:solidFill>
                  <a:latin typeface="Gill Sans MT" charset="0"/>
                  <a:ea typeface="Gill Sans MT" charset="0"/>
                  <a:cs typeface="Gill Sans MT" charset="0"/>
                </a:rPr>
                <a:t>Lindsey Baker</a:t>
              </a:r>
              <a:endParaRPr lang="en-US" b="1" dirty="0">
                <a:solidFill>
                  <a:srgbClr val="00B050"/>
                </a:solidFill>
                <a:latin typeface="Gill Sans MT" charset="0"/>
                <a:ea typeface="Gill Sans MT" charset="0"/>
                <a:cs typeface="Gill Sans M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14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3" r="415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457200"/>
            <a:ext cx="8229600" cy="59436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Fundraising and Promoting Public Awareness</a:t>
            </a:r>
            <a:endParaRPr lang="en-US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E.A.T. South has 501 (c) (3) status and is mainly funded by donations and tax-deductible contributions. E.A.T. South will incentivize non-profit organizations in the River Region to host fundraisers at the E.A.T. South urban farm to increase revenue and promote overall public awareness of E.A.T. South’s purpose.</a:t>
            </a:r>
            <a:endParaRPr lang="en-US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41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r="870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457200"/>
            <a:ext cx="8229600" cy="59436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Fundraising and Promoting Public Awareness</a:t>
            </a:r>
            <a:endParaRPr lang="en-US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Securing the E.A.T South urban farm facility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To secure the E.A.T. South facility, an individual or organization must complete an application which would include the following fields: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Through </a:t>
            </a:r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an addendum, the suggested contribution or donation to secure the premises is $500.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E.A.T. South will review the submitted application. After review, E.A.T. South may elect to reduce or waive the suggested contribution or donation for 501 (c) (3) organizations.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A signed application and signed addendum are required to complete the request.</a:t>
            </a:r>
          </a:p>
          <a:p>
            <a:pPr lvl="1"/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  <a:p>
            <a:pPr marL="342900" lvl="1" indent="0">
              <a:buNone/>
            </a:pP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42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r="480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457200"/>
            <a:ext cx="8229600" cy="59436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Fundraising and Promoting Public Awareness</a:t>
            </a:r>
            <a:endParaRPr lang="en-US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Any event held at E.A.T. South will be subjected to a co-branding </a:t>
            </a:r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agreement</a:t>
            </a:r>
            <a:endParaRPr lang="en-US" b="1" dirty="0" smtClean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44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0"/>
          <a:stretch/>
        </p:blipFill>
        <p:spPr>
          <a:xfrm>
            <a:off x="0" y="-21958"/>
            <a:ext cx="9144000" cy="68799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457200"/>
            <a:ext cx="8229600" cy="59436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Fundraising and Promoting Public Awareness</a:t>
            </a:r>
            <a:endParaRPr lang="en-US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Action Items: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Create an E.A.T. South </a:t>
            </a:r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online application</a:t>
            </a:r>
            <a:endParaRPr lang="en-US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95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43502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"/>
          <a:stretch/>
        </p:blipFill>
        <p:spPr>
          <a:xfrm>
            <a:off x="5143502" y="0"/>
            <a:ext cx="4000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9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" b="8019"/>
          <a:stretch/>
        </p:blipFill>
        <p:spPr>
          <a:xfrm>
            <a:off x="4867834" y="1"/>
            <a:ext cx="427616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2"/>
          <a:stretch/>
        </p:blipFill>
        <p:spPr>
          <a:xfrm>
            <a:off x="-1" y="0"/>
            <a:ext cx="4867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79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8" r="292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66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r="83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82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7" r="2997"/>
          <a:stretch/>
        </p:blipFill>
        <p:spPr>
          <a:xfrm>
            <a:off x="0" y="0"/>
            <a:ext cx="9144000" cy="6876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0847" y="360838"/>
            <a:ext cx="5002306" cy="1323439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E.A.T South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Project Team 4</a:t>
            </a:r>
            <a:endParaRPr lang="en-US" sz="4000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682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r="35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457200"/>
            <a:ext cx="8229600" cy="59436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365126"/>
            <a:ext cx="7886700" cy="1460499"/>
          </a:xfrm>
          <a:prstGeom prst="rect">
            <a:avLst/>
          </a:prstGeom>
          <a:noFill/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E.A.T South Overview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1825625"/>
            <a:ext cx="7886700" cy="3163234"/>
          </a:xfrm>
          <a:prstGeom prst="rect">
            <a:avLst/>
          </a:prstGeom>
          <a:noFill/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History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Mission</a:t>
            </a:r>
            <a:endParaRPr lang="en-US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34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t="317" r="4556" b="-31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457200"/>
            <a:ext cx="8229600" cy="59436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60499"/>
          </a:xfrm>
          <a:noFill/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Initial Project Scope</a:t>
            </a:r>
            <a:r>
              <a:rPr lang="en-US" b="1" dirty="0" smtClean="0">
                <a:solidFill>
                  <a:srgbClr val="00B050"/>
                </a:solidFill>
              </a:rPr>
              <a:t>	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163234"/>
          </a:xfrm>
          <a:noFill/>
        </p:spPr>
        <p:txBody>
          <a:bodyPr anchor="t"/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Downtown </a:t>
            </a:r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Farm</a:t>
            </a:r>
            <a:endParaRPr lang="en-US" b="1" dirty="0" smtClean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Venue </a:t>
            </a:r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Rental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Drainage Issues</a:t>
            </a:r>
            <a:endParaRPr lang="en-US" b="1" dirty="0" smtClean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Organizational </a:t>
            </a:r>
            <a:r>
              <a:rPr lang="en-US" b="1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ustainability</a:t>
            </a:r>
            <a:endParaRPr lang="en-US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53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53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457200"/>
            <a:ext cx="8229600" cy="59436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60499"/>
          </a:xfrm>
          <a:noFill/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Turnover</a:t>
            </a:r>
            <a:endParaRPr lang="en-US" b="1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575175"/>
          </a:xfrm>
          <a:noFill/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Executive Director </a:t>
            </a:r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Change </a:t>
            </a:r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(x2)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Loss </a:t>
            </a:r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of </a:t>
            </a:r>
            <a:r>
              <a:rPr lang="en-US" b="1" dirty="0" err="1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AmeriCorp</a:t>
            </a:r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VISTA workers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Farmer </a:t>
            </a:r>
            <a:r>
              <a:rPr lang="en-US" b="1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T</a:t>
            </a:r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urnover</a:t>
            </a:r>
            <a:endParaRPr lang="en-US" b="1" dirty="0" smtClean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81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7"/>
            <a:ext cx="9144000" cy="68267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457200"/>
            <a:ext cx="8229600" cy="59436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Impacts </a:t>
            </a:r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of Turnover</a:t>
            </a:r>
            <a:r>
              <a:rPr lang="en-US" b="1" dirty="0" smtClean="0">
                <a:solidFill>
                  <a:schemeClr val="bg1"/>
                </a:solidFill>
              </a:rPr>
              <a:t>	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Less emphasis </a:t>
            </a:r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on becoming a venue space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Project transitioned to providing ideas for the future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73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r="480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457200"/>
            <a:ext cx="8229600" cy="59436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Project takes final shape</a:t>
            </a:r>
            <a:r>
              <a:rPr lang="en-US" b="1" dirty="0" smtClean="0">
                <a:solidFill>
                  <a:schemeClr val="bg1"/>
                </a:solidFill>
              </a:rPr>
              <a:t>	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Rental agreement assessment</a:t>
            </a:r>
          </a:p>
          <a:p>
            <a:pPr marL="385763" indent="-385763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Drainage solutions</a:t>
            </a:r>
          </a:p>
          <a:p>
            <a:pPr marL="385763" indent="-385763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AUM Internship</a:t>
            </a:r>
          </a:p>
          <a:p>
            <a:pPr marL="385763" indent="-385763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Marketing project</a:t>
            </a:r>
          </a:p>
          <a:p>
            <a:pPr marL="385763" indent="-385763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Fundraisers @ the Farm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029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457200"/>
            <a:ext cx="8229600" cy="59436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6364" y="365760"/>
            <a:ext cx="7891272" cy="1325880"/>
          </a:xfrm>
        </p:spPr>
        <p:txBody>
          <a:bodyPr anchor="ctr">
            <a:norm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Venue Rental Rate and Analysis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0936" y="1828800"/>
            <a:ext cx="6858000" cy="3384467"/>
          </a:xfrm>
        </p:spPr>
        <p:txBody>
          <a:bodyPr>
            <a:norm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Created a list of other venues with similar outside </a:t>
            </a:r>
            <a:r>
              <a:rPr lang="en-US" sz="28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areas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Collected </a:t>
            </a:r>
            <a:r>
              <a:rPr lang="en-US" sz="2800" b="1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rental rates</a:t>
            </a:r>
          </a:p>
        </p:txBody>
      </p:sp>
    </p:spTree>
    <p:extLst>
      <p:ext uri="{BB962C8B-B14F-4D97-AF65-F5344CB8AC3E}">
        <p14:creationId xmlns:p14="http://schemas.microsoft.com/office/powerpoint/2010/main" val="184017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r="6037"/>
          <a:stretch/>
        </p:blipFill>
        <p:spPr>
          <a:xfrm>
            <a:off x="-1" y="-30069"/>
            <a:ext cx="9144001" cy="68880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484094"/>
            <a:ext cx="8229600" cy="59436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Venue Rental Rate and Analysis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New purposed rates</a:t>
            </a:r>
          </a:p>
          <a:p>
            <a:pPr lvl="1"/>
            <a:r>
              <a:rPr lang="en-US" sz="26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Weeknights rental $375- $500</a:t>
            </a:r>
          </a:p>
          <a:p>
            <a:pPr lvl="1"/>
            <a:r>
              <a:rPr lang="en-US" sz="26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Saturday or Sunday rental (full day) $800- $1,000</a:t>
            </a:r>
          </a:p>
          <a:p>
            <a:pPr lvl="1"/>
            <a:r>
              <a:rPr lang="en-US" sz="26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Saturday or Sunday rental (half day) $500- $750</a:t>
            </a:r>
          </a:p>
          <a:p>
            <a:pPr lvl="1"/>
            <a:r>
              <a:rPr lang="en-US" sz="26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Revisit rental rates once amenities have been added</a:t>
            </a:r>
          </a:p>
          <a:p>
            <a:r>
              <a:rPr lang="en-US" sz="30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Benefits to becoming a venue </a:t>
            </a:r>
          </a:p>
          <a:p>
            <a:pPr lvl="1"/>
            <a:r>
              <a:rPr lang="en-US" sz="26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Generate more exposure for there mission</a:t>
            </a:r>
          </a:p>
          <a:p>
            <a:pPr lvl="1"/>
            <a:r>
              <a:rPr lang="en-US" sz="26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Create revenue </a:t>
            </a:r>
          </a:p>
          <a:p>
            <a:pPr lvl="1"/>
            <a:r>
              <a:rPr lang="en-US" sz="2600" b="1" dirty="0" smtClean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Heighten awareness of there existence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2221</TotalTime>
  <Words>648</Words>
  <Application>Microsoft Macintosh PowerPoint</Application>
  <PresentationFormat>On-screen Show (4:3)</PresentationFormat>
  <Paragraphs>115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Calibri</vt:lpstr>
      <vt:lpstr>Calibri Light</vt:lpstr>
      <vt:lpstr>Gill Sans MT</vt:lpstr>
      <vt:lpstr>Arial</vt:lpstr>
      <vt:lpstr>Office Theme</vt:lpstr>
      <vt:lpstr>PowerPoint Presentation</vt:lpstr>
      <vt:lpstr>PowerPoint Presentation</vt:lpstr>
      <vt:lpstr>PowerPoint Presentation</vt:lpstr>
      <vt:lpstr>Initial Project Scope </vt:lpstr>
      <vt:lpstr>Turnover</vt:lpstr>
      <vt:lpstr>Impacts of Turnover </vt:lpstr>
      <vt:lpstr>Project takes final shape </vt:lpstr>
      <vt:lpstr>Venue Rental Rate and Analysis </vt:lpstr>
      <vt:lpstr>Venue Rental Rate and Analysis </vt:lpstr>
      <vt:lpstr>Drainage Assessment </vt:lpstr>
      <vt:lpstr>PowerPoint Presentation</vt:lpstr>
      <vt:lpstr>PowerPoint Presentation</vt:lpstr>
      <vt:lpstr>Drainage Project Challenges</vt:lpstr>
      <vt:lpstr>Internship</vt:lpstr>
      <vt:lpstr>Internship</vt:lpstr>
      <vt:lpstr>Internship</vt:lpstr>
      <vt:lpstr>Internship</vt:lpstr>
      <vt:lpstr>Marketing Assessment</vt:lpstr>
      <vt:lpstr>PowerPoint Presentation</vt:lpstr>
      <vt:lpstr>Fundraising and Promoting Public Awareness</vt:lpstr>
      <vt:lpstr>Fundraising and Promoting Public Awareness</vt:lpstr>
      <vt:lpstr>Fundraising and Promoting Public Awareness</vt:lpstr>
      <vt:lpstr>Fundraising and Promoting Public Awareness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Jackson, James - FSA, Montgomery, AL</dc:creator>
  <cp:lastModifiedBy>Cindy Sawyer</cp:lastModifiedBy>
  <cp:revision>52</cp:revision>
  <cp:lastPrinted>2016-10-18T17:05:03Z</cp:lastPrinted>
  <dcterms:created xsi:type="dcterms:W3CDTF">2016-10-15T17:56:43Z</dcterms:created>
  <dcterms:modified xsi:type="dcterms:W3CDTF">2016-10-18T17:17:59Z</dcterms:modified>
</cp:coreProperties>
</file>